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763" r:id="rId4"/>
    <p:sldMasterId id="2147483781" r:id="rId5"/>
  </p:sldMasterIdLst>
  <p:notesMasterIdLst>
    <p:notesMasterId r:id="rId14"/>
  </p:notesMasterIdLst>
  <p:sldIdLst>
    <p:sldId id="694" r:id="rId6"/>
    <p:sldId id="259" r:id="rId7"/>
    <p:sldId id="267" r:id="rId8"/>
    <p:sldId id="262" r:id="rId9"/>
    <p:sldId id="264" r:id="rId10"/>
    <p:sldId id="263" r:id="rId11"/>
    <p:sldId id="265" r:id="rId12"/>
    <p:sldId id="266"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19" autoAdjust="0"/>
  </p:normalViewPr>
  <p:slideViewPr>
    <p:cSldViewPr snapToGrid="0">
      <p:cViewPr varScale="1">
        <p:scale>
          <a:sx n="117" d="100"/>
          <a:sy n="117" d="100"/>
        </p:scale>
        <p:origin x="8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svg"/><Relationship Id="rId1" Type="http://schemas.openxmlformats.org/officeDocument/2006/relationships/image" Target="../media/image26.png"/><Relationship Id="rId4" Type="http://schemas.openxmlformats.org/officeDocument/2006/relationships/image" Target="../media/image29.svg"/></Relationships>
</file>

<file path=ppt/diagrams/_rels/drawing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svg"/><Relationship Id="rId1" Type="http://schemas.openxmlformats.org/officeDocument/2006/relationships/image" Target="../media/image26.png"/><Relationship Id="rId4" Type="http://schemas.openxmlformats.org/officeDocument/2006/relationships/image" Target="../media/image29.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1A3DE2-BD83-4896-839D-224539512591}"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4F257681-72C5-4026-8A40-C4418CA10A68}">
      <dgm:prSet custT="1"/>
      <dgm:spPr/>
      <dgm:t>
        <a:bodyPr/>
        <a:lstStyle/>
        <a:p>
          <a:pPr>
            <a:lnSpc>
              <a:spcPct val="100000"/>
            </a:lnSpc>
          </a:pPr>
          <a:r>
            <a:rPr lang="en-US" sz="1800" dirty="0">
              <a:solidFill>
                <a:schemeClr val="bg1"/>
              </a:solidFill>
            </a:rPr>
            <a:t>“With a focus on caring for patients with serious, complex illnesses, Mayo Clinic operates in five states and cares for more than one million people a year, from all 50 states and nearly 140 countries.”</a:t>
          </a:r>
        </a:p>
      </dgm:t>
    </dgm:pt>
    <dgm:pt modelId="{079F4B2F-A9FE-4D0B-84F7-4C5E66021857}" type="parTrans" cxnId="{E7D1DAE0-AE4D-4D11-89F2-C728044FAB89}">
      <dgm:prSet/>
      <dgm:spPr/>
      <dgm:t>
        <a:bodyPr/>
        <a:lstStyle/>
        <a:p>
          <a:endParaRPr lang="en-US" sz="2000">
            <a:solidFill>
              <a:schemeClr val="bg1"/>
            </a:solidFill>
          </a:endParaRPr>
        </a:p>
      </dgm:t>
    </dgm:pt>
    <dgm:pt modelId="{1940E8C7-A90D-4D9F-92C6-502253E0E3B7}" type="sibTrans" cxnId="{E7D1DAE0-AE4D-4D11-89F2-C728044FAB89}">
      <dgm:prSet/>
      <dgm:spPr/>
      <dgm:t>
        <a:bodyPr/>
        <a:lstStyle/>
        <a:p>
          <a:endParaRPr lang="en-US" sz="2000">
            <a:solidFill>
              <a:schemeClr val="bg1"/>
            </a:solidFill>
          </a:endParaRPr>
        </a:p>
      </dgm:t>
    </dgm:pt>
    <dgm:pt modelId="{D1364874-C6E2-4619-B52F-9E7E98824BE3}">
      <dgm:prSet custT="1"/>
      <dgm:spPr/>
      <dgm:t>
        <a:bodyPr/>
        <a:lstStyle/>
        <a:p>
          <a:pPr>
            <a:lnSpc>
              <a:spcPct val="100000"/>
            </a:lnSpc>
          </a:pPr>
          <a:r>
            <a:rPr lang="en-US" sz="1800" dirty="0">
              <a:solidFill>
                <a:schemeClr val="bg1"/>
              </a:solidFill>
            </a:rPr>
            <a:t>The Mayo Clinic in Franklin, MN continues to operate with reliable power and heat, controlled with PSI installed Woodward Controls </a:t>
          </a:r>
        </a:p>
      </dgm:t>
    </dgm:pt>
    <dgm:pt modelId="{C8BBD8D0-4DC4-40C0-9412-449B8F4930EA}" type="parTrans" cxnId="{7FDF5F9A-6D05-4DFD-A0C1-4D3A10EAD879}">
      <dgm:prSet/>
      <dgm:spPr/>
      <dgm:t>
        <a:bodyPr/>
        <a:lstStyle/>
        <a:p>
          <a:endParaRPr lang="en-US" sz="2000">
            <a:solidFill>
              <a:schemeClr val="bg1"/>
            </a:solidFill>
          </a:endParaRPr>
        </a:p>
      </dgm:t>
    </dgm:pt>
    <dgm:pt modelId="{98A529F0-2F44-4C59-97D5-C46288982879}" type="sibTrans" cxnId="{7FDF5F9A-6D05-4DFD-A0C1-4D3A10EAD879}">
      <dgm:prSet/>
      <dgm:spPr/>
      <dgm:t>
        <a:bodyPr/>
        <a:lstStyle/>
        <a:p>
          <a:endParaRPr lang="en-US" sz="2000">
            <a:solidFill>
              <a:schemeClr val="bg1"/>
            </a:solidFill>
          </a:endParaRPr>
        </a:p>
      </dgm:t>
    </dgm:pt>
    <dgm:pt modelId="{986B9EDA-6B6D-47B5-BE98-456968EDABDC}" type="pres">
      <dgm:prSet presAssocID="{341A3DE2-BD83-4896-839D-224539512591}" presName="root" presStyleCnt="0">
        <dgm:presLayoutVars>
          <dgm:dir/>
          <dgm:resizeHandles val="exact"/>
        </dgm:presLayoutVars>
      </dgm:prSet>
      <dgm:spPr/>
    </dgm:pt>
    <dgm:pt modelId="{8A5765CD-DF73-4D8C-845E-0ACD20C3EC1D}" type="pres">
      <dgm:prSet presAssocID="{4F257681-72C5-4026-8A40-C4418CA10A68}" presName="compNode" presStyleCnt="0"/>
      <dgm:spPr/>
    </dgm:pt>
    <dgm:pt modelId="{61FE859C-9CD8-453D-A15F-2FC05C59F86B}" type="pres">
      <dgm:prSet presAssocID="{4F257681-72C5-4026-8A40-C4418CA10A68}" presName="bgRect" presStyleLbl="bgShp" presStyleIdx="0" presStyleCnt="2"/>
      <dgm:spPr/>
    </dgm:pt>
    <dgm:pt modelId="{87A65897-2B2B-4FF8-9F7D-C445366FF097}" type="pres">
      <dgm:prSet presAssocID="{4F257681-72C5-4026-8A40-C4418CA10A68}"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Heart with pulse"/>
        </a:ext>
      </dgm:extLst>
    </dgm:pt>
    <dgm:pt modelId="{F6E5A160-090C-4235-89A7-92A80FAAF8BF}" type="pres">
      <dgm:prSet presAssocID="{4F257681-72C5-4026-8A40-C4418CA10A68}" presName="spaceRect" presStyleCnt="0"/>
      <dgm:spPr/>
    </dgm:pt>
    <dgm:pt modelId="{E9B395A4-54B9-4BA4-A55B-F155F3BBAE13}" type="pres">
      <dgm:prSet presAssocID="{4F257681-72C5-4026-8A40-C4418CA10A68}" presName="parTx" presStyleLbl="revTx" presStyleIdx="0" presStyleCnt="2" custLinFactNeighborX="-1465" custLinFactNeighborY="16965">
        <dgm:presLayoutVars>
          <dgm:chMax val="0"/>
          <dgm:chPref val="0"/>
        </dgm:presLayoutVars>
      </dgm:prSet>
      <dgm:spPr/>
    </dgm:pt>
    <dgm:pt modelId="{68203A29-8BB6-4D23-8197-3E8FA73B0C20}" type="pres">
      <dgm:prSet presAssocID="{1940E8C7-A90D-4D9F-92C6-502253E0E3B7}" presName="sibTrans" presStyleCnt="0"/>
      <dgm:spPr/>
    </dgm:pt>
    <dgm:pt modelId="{B9C1CAC5-595E-414F-8928-8CCA9D806022}" type="pres">
      <dgm:prSet presAssocID="{D1364874-C6E2-4619-B52F-9E7E98824BE3}" presName="compNode" presStyleCnt="0"/>
      <dgm:spPr/>
    </dgm:pt>
    <dgm:pt modelId="{0EEE272C-21CE-49F0-807B-015E2EE4C76B}" type="pres">
      <dgm:prSet presAssocID="{D1364874-C6E2-4619-B52F-9E7E98824BE3}" presName="bgRect" presStyleLbl="bgShp" presStyleIdx="1" presStyleCnt="2"/>
      <dgm:spPr/>
    </dgm:pt>
    <dgm:pt modelId="{78EADAE8-1C76-45E0-827B-DAF6BFB88521}" type="pres">
      <dgm:prSet presAssocID="{D1364874-C6E2-4619-B52F-9E7E98824BE3}" presName="iconRect" presStyleLbl="node1" presStyleIdx="1" presStyleCnt="2"/>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Handshake"/>
        </a:ext>
      </dgm:extLst>
    </dgm:pt>
    <dgm:pt modelId="{15099682-21AD-4985-86B3-B1C6A3238582}" type="pres">
      <dgm:prSet presAssocID="{D1364874-C6E2-4619-B52F-9E7E98824BE3}" presName="spaceRect" presStyleCnt="0"/>
      <dgm:spPr/>
    </dgm:pt>
    <dgm:pt modelId="{CEEB5474-8BD5-4A7C-BFE1-BCCFB1ED8F6C}" type="pres">
      <dgm:prSet presAssocID="{D1364874-C6E2-4619-B52F-9E7E98824BE3}" presName="parTx" presStyleLbl="revTx" presStyleIdx="1" presStyleCnt="2" custScaleY="85442" custLinFactNeighborX="-1046" custLinFactNeighborY="15788">
        <dgm:presLayoutVars>
          <dgm:chMax val="0"/>
          <dgm:chPref val="0"/>
        </dgm:presLayoutVars>
      </dgm:prSet>
      <dgm:spPr/>
    </dgm:pt>
  </dgm:ptLst>
  <dgm:cxnLst>
    <dgm:cxn modelId="{E3DAC27B-A109-448A-86BC-E1D9E719174D}" type="presOf" srcId="{D1364874-C6E2-4619-B52F-9E7E98824BE3}" destId="{CEEB5474-8BD5-4A7C-BFE1-BCCFB1ED8F6C}" srcOrd="0" destOrd="0" presId="urn:microsoft.com/office/officeart/2018/2/layout/IconVerticalSolidList"/>
    <dgm:cxn modelId="{A8DC4C8E-32CA-49C3-AE79-D9C0DD5EA770}" type="presOf" srcId="{341A3DE2-BD83-4896-839D-224539512591}" destId="{986B9EDA-6B6D-47B5-BE98-456968EDABDC}" srcOrd="0" destOrd="0" presId="urn:microsoft.com/office/officeart/2018/2/layout/IconVerticalSolidList"/>
    <dgm:cxn modelId="{7FDF5F9A-6D05-4DFD-A0C1-4D3A10EAD879}" srcId="{341A3DE2-BD83-4896-839D-224539512591}" destId="{D1364874-C6E2-4619-B52F-9E7E98824BE3}" srcOrd="1" destOrd="0" parTransId="{C8BBD8D0-4DC4-40C0-9412-449B8F4930EA}" sibTransId="{98A529F0-2F44-4C59-97D5-C46288982879}"/>
    <dgm:cxn modelId="{8A3731DD-AC6E-4E85-A226-7D9E91855B5D}" type="presOf" srcId="{4F257681-72C5-4026-8A40-C4418CA10A68}" destId="{E9B395A4-54B9-4BA4-A55B-F155F3BBAE13}" srcOrd="0" destOrd="0" presId="urn:microsoft.com/office/officeart/2018/2/layout/IconVerticalSolidList"/>
    <dgm:cxn modelId="{E7D1DAE0-AE4D-4D11-89F2-C728044FAB89}" srcId="{341A3DE2-BD83-4896-839D-224539512591}" destId="{4F257681-72C5-4026-8A40-C4418CA10A68}" srcOrd="0" destOrd="0" parTransId="{079F4B2F-A9FE-4D0B-84F7-4C5E66021857}" sibTransId="{1940E8C7-A90D-4D9F-92C6-502253E0E3B7}"/>
    <dgm:cxn modelId="{1966DCA4-9A7F-4561-820A-4F6DA4902629}" type="presParOf" srcId="{986B9EDA-6B6D-47B5-BE98-456968EDABDC}" destId="{8A5765CD-DF73-4D8C-845E-0ACD20C3EC1D}" srcOrd="0" destOrd="0" presId="urn:microsoft.com/office/officeart/2018/2/layout/IconVerticalSolidList"/>
    <dgm:cxn modelId="{55D96D9D-C9FD-450C-959F-EC8398E5C569}" type="presParOf" srcId="{8A5765CD-DF73-4D8C-845E-0ACD20C3EC1D}" destId="{61FE859C-9CD8-453D-A15F-2FC05C59F86B}" srcOrd="0" destOrd="0" presId="urn:microsoft.com/office/officeart/2018/2/layout/IconVerticalSolidList"/>
    <dgm:cxn modelId="{2757CC7B-512A-4067-83EE-858EF2D263A5}" type="presParOf" srcId="{8A5765CD-DF73-4D8C-845E-0ACD20C3EC1D}" destId="{87A65897-2B2B-4FF8-9F7D-C445366FF097}" srcOrd="1" destOrd="0" presId="urn:microsoft.com/office/officeart/2018/2/layout/IconVerticalSolidList"/>
    <dgm:cxn modelId="{C88557BB-EACC-4B99-8A22-BB70C6DA1841}" type="presParOf" srcId="{8A5765CD-DF73-4D8C-845E-0ACD20C3EC1D}" destId="{F6E5A160-090C-4235-89A7-92A80FAAF8BF}" srcOrd="2" destOrd="0" presId="urn:microsoft.com/office/officeart/2018/2/layout/IconVerticalSolidList"/>
    <dgm:cxn modelId="{291E92CF-F826-4FEB-AE86-7BC1DA83AA16}" type="presParOf" srcId="{8A5765CD-DF73-4D8C-845E-0ACD20C3EC1D}" destId="{E9B395A4-54B9-4BA4-A55B-F155F3BBAE13}" srcOrd="3" destOrd="0" presId="urn:microsoft.com/office/officeart/2018/2/layout/IconVerticalSolidList"/>
    <dgm:cxn modelId="{2B3B91DC-2E70-4F10-BAD1-C45A9C2C63E9}" type="presParOf" srcId="{986B9EDA-6B6D-47B5-BE98-456968EDABDC}" destId="{68203A29-8BB6-4D23-8197-3E8FA73B0C20}" srcOrd="1" destOrd="0" presId="urn:microsoft.com/office/officeart/2018/2/layout/IconVerticalSolidList"/>
    <dgm:cxn modelId="{A4A9A26F-7933-4755-9001-CB85F2C442FD}" type="presParOf" srcId="{986B9EDA-6B6D-47B5-BE98-456968EDABDC}" destId="{B9C1CAC5-595E-414F-8928-8CCA9D806022}" srcOrd="2" destOrd="0" presId="urn:microsoft.com/office/officeart/2018/2/layout/IconVerticalSolidList"/>
    <dgm:cxn modelId="{783E1044-DDD1-47E6-B104-07E40851689E}" type="presParOf" srcId="{B9C1CAC5-595E-414F-8928-8CCA9D806022}" destId="{0EEE272C-21CE-49F0-807B-015E2EE4C76B}" srcOrd="0" destOrd="0" presId="urn:microsoft.com/office/officeart/2018/2/layout/IconVerticalSolidList"/>
    <dgm:cxn modelId="{7EE735F2-D8A5-4CD6-8631-C2F78F897DFD}" type="presParOf" srcId="{B9C1CAC5-595E-414F-8928-8CCA9D806022}" destId="{78EADAE8-1C76-45E0-827B-DAF6BFB88521}" srcOrd="1" destOrd="0" presId="urn:microsoft.com/office/officeart/2018/2/layout/IconVerticalSolidList"/>
    <dgm:cxn modelId="{25CDA09F-935E-42E2-BA71-200155D74F19}" type="presParOf" srcId="{B9C1CAC5-595E-414F-8928-8CCA9D806022}" destId="{15099682-21AD-4985-86B3-B1C6A3238582}" srcOrd="2" destOrd="0" presId="urn:microsoft.com/office/officeart/2018/2/layout/IconVerticalSolidList"/>
    <dgm:cxn modelId="{1E017321-359F-434C-8A65-0D8FD1430FDB}" type="presParOf" srcId="{B9C1CAC5-595E-414F-8928-8CCA9D806022}" destId="{CEEB5474-8BD5-4A7C-BFE1-BCCFB1ED8F6C}"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FE859C-9CD8-453D-A15F-2FC05C59F86B}">
      <dsp:nvSpPr>
        <dsp:cNvPr id="0" name=""/>
        <dsp:cNvSpPr/>
      </dsp:nvSpPr>
      <dsp:spPr>
        <a:xfrm>
          <a:off x="0" y="806081"/>
          <a:ext cx="6309300" cy="137654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7A65897-2B2B-4FF8-9F7D-C445366FF097}">
      <dsp:nvSpPr>
        <dsp:cNvPr id="0" name=""/>
        <dsp:cNvSpPr/>
      </dsp:nvSpPr>
      <dsp:spPr>
        <a:xfrm>
          <a:off x="416405" y="1115804"/>
          <a:ext cx="757100" cy="7571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B395A4-54B9-4BA4-A55B-F155F3BBAE13}">
      <dsp:nvSpPr>
        <dsp:cNvPr id="0" name=""/>
        <dsp:cNvSpPr/>
      </dsp:nvSpPr>
      <dsp:spPr>
        <a:xfrm>
          <a:off x="1523236" y="984731"/>
          <a:ext cx="4551154" cy="10530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448" tIns="111448" rIns="111448" bIns="111448" numCol="1" spcCol="1270" anchor="ctr" anchorCtr="0">
          <a:noAutofit/>
        </a:bodyPr>
        <a:lstStyle/>
        <a:p>
          <a:pPr marL="0" lvl="0" indent="0" algn="l" defTabSz="800100">
            <a:lnSpc>
              <a:spcPct val="100000"/>
            </a:lnSpc>
            <a:spcBef>
              <a:spcPct val="0"/>
            </a:spcBef>
            <a:spcAft>
              <a:spcPct val="35000"/>
            </a:spcAft>
            <a:buNone/>
          </a:pPr>
          <a:r>
            <a:rPr lang="en-US" sz="1800" kern="1200" dirty="0">
              <a:solidFill>
                <a:schemeClr val="bg1"/>
              </a:solidFill>
            </a:rPr>
            <a:t>“With a focus on caring for patients with serious, complex illnesses, Mayo Clinic operates in five states and cares for more than one million people a year, from all 50 states and nearly 140 countries.”</a:t>
          </a:r>
        </a:p>
      </dsp:txBody>
      <dsp:txXfrm>
        <a:off x="1523236" y="984731"/>
        <a:ext cx="4551154" cy="1053052"/>
      </dsp:txXfrm>
    </dsp:sp>
    <dsp:sp modelId="{0EEE272C-21CE-49F0-807B-015E2EE4C76B}">
      <dsp:nvSpPr>
        <dsp:cNvPr id="0" name=""/>
        <dsp:cNvSpPr/>
      </dsp:nvSpPr>
      <dsp:spPr>
        <a:xfrm>
          <a:off x="0" y="2535820"/>
          <a:ext cx="6309300" cy="137654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8EADAE8-1C76-45E0-827B-DAF6BFB88521}">
      <dsp:nvSpPr>
        <dsp:cNvPr id="0" name=""/>
        <dsp:cNvSpPr/>
      </dsp:nvSpPr>
      <dsp:spPr>
        <a:xfrm>
          <a:off x="416405" y="2845543"/>
          <a:ext cx="757100" cy="757100"/>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EEB5474-8BD5-4A7C-BFE1-BCCFB1ED8F6C}">
      <dsp:nvSpPr>
        <dsp:cNvPr id="0" name=""/>
        <dsp:cNvSpPr/>
      </dsp:nvSpPr>
      <dsp:spPr>
        <a:xfrm>
          <a:off x="1542305" y="2778728"/>
          <a:ext cx="4551154" cy="8997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448" tIns="111448" rIns="111448" bIns="111448" numCol="1" spcCol="1270" anchor="ctr" anchorCtr="0">
          <a:noAutofit/>
        </a:bodyPr>
        <a:lstStyle/>
        <a:p>
          <a:pPr marL="0" lvl="0" indent="0" algn="l" defTabSz="800100">
            <a:lnSpc>
              <a:spcPct val="100000"/>
            </a:lnSpc>
            <a:spcBef>
              <a:spcPct val="0"/>
            </a:spcBef>
            <a:spcAft>
              <a:spcPct val="35000"/>
            </a:spcAft>
            <a:buNone/>
          </a:pPr>
          <a:r>
            <a:rPr lang="en-US" sz="1800" kern="1200" dirty="0">
              <a:solidFill>
                <a:schemeClr val="bg1"/>
              </a:solidFill>
            </a:rPr>
            <a:t>The Mayo Clinic in Franklin, MN continues to operate with reliable power and heat, controlled with PSI installed Woodward Controls </a:t>
          </a:r>
        </a:p>
      </dsp:txBody>
      <dsp:txXfrm>
        <a:off x="1542305" y="2778728"/>
        <a:ext cx="4551154" cy="899749"/>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B54FC1-8C0E-4CC8-8B9A-93ACE705593A}" type="datetimeFigureOut">
              <a:rPr lang="en-US" smtClean="0"/>
              <a:t>7/1/2024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457B4C-21DD-4F6C-A9B0-1A6405476D47}" type="slidenum">
              <a:rPr lang="en-US" smtClean="0"/>
              <a:t>‹#›</a:t>
            </a:fld>
            <a:endParaRPr lang="en-US"/>
          </a:p>
        </p:txBody>
      </p:sp>
    </p:spTree>
    <p:extLst>
      <p:ext uri="{BB962C8B-B14F-4D97-AF65-F5344CB8AC3E}">
        <p14:creationId xmlns:p14="http://schemas.microsoft.com/office/powerpoint/2010/main" val="19037479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8DC28F-4B85-6E42-9615-BCE17E3641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5739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D291B17-9318-49DB-B28B-6E5994AE9581}" type="datetime1">
              <a:rPr lang="en-US" smtClean="0"/>
              <a:t>7/1/2024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840634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D291B17-9318-49DB-B28B-6E5994AE9581}" type="datetime1">
              <a:rPr lang="en-US" smtClean="0"/>
              <a:t>7/1/2024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062577118"/>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D291B17-9318-49DB-B28B-6E5994AE9581}" type="datetime1">
              <a:rPr lang="en-US" smtClean="0"/>
              <a:t>7/1/2024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17464373"/>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D291B17-9318-49DB-B28B-6E5994AE9581}" type="datetime1">
              <a:rPr lang="en-US" smtClean="0"/>
              <a:t>7/1/2024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965082745"/>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D291B17-9318-49DB-B28B-6E5994AE9581}" type="datetime1">
              <a:rPr lang="en-US" smtClean="0"/>
              <a:t>7/1/2024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16306503"/>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ED291B17-9318-49DB-B28B-6E5994AE9581}" type="datetime1">
              <a:rPr lang="en-US" smtClean="0"/>
              <a:t>7/1/2024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06298529"/>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ED291B17-9318-49DB-B28B-6E5994AE9581}" type="datetime1">
              <a:rPr lang="en-US" smtClean="0"/>
              <a:t>7/1/2024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6479703"/>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t>7/1/2024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776717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291B17-9318-49DB-B28B-6E5994AE9581}" type="datetime1">
              <a:rPr lang="en-US" smtClean="0"/>
              <a:t>7/1/2024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269372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604B8-908D-254C-9641-4251E84D087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F2F299E-39C1-F241-AB86-452229CA2A7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4B54A54-2D06-214D-BED2-2AAE51404E4B}"/>
              </a:ext>
            </a:extLst>
          </p:cNvPr>
          <p:cNvSpPr>
            <a:spLocks noGrp="1"/>
          </p:cNvSpPr>
          <p:nvPr>
            <p:ph type="dt" sz="half" idx="10"/>
          </p:nvPr>
        </p:nvSpPr>
        <p:spPr/>
        <p:txBody>
          <a:bodyPr/>
          <a:lstStyle/>
          <a:p>
            <a:fld id="{B688B4E9-0C08-E446-AA32-E72BD0283F93}" type="datetimeFigureOut">
              <a:rPr lang="en-US" smtClean="0"/>
              <a:t>7/1/2024</a:t>
            </a:fld>
            <a:endParaRPr lang="en-US"/>
          </a:p>
        </p:txBody>
      </p:sp>
      <p:sp>
        <p:nvSpPr>
          <p:cNvPr id="5" name="Footer Placeholder 4">
            <a:extLst>
              <a:ext uri="{FF2B5EF4-FFF2-40B4-BE49-F238E27FC236}">
                <a16:creationId xmlns:a16="http://schemas.microsoft.com/office/drawing/2014/main" id="{5D0803E7-4CBA-694F-8EA4-CA7DC9F427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727449-3392-4645-B547-6C700B4DA1B0}"/>
              </a:ext>
            </a:extLst>
          </p:cNvPr>
          <p:cNvSpPr>
            <a:spLocks noGrp="1"/>
          </p:cNvSpPr>
          <p:nvPr>
            <p:ph type="sldNum" sz="quarter" idx="12"/>
          </p:nvPr>
        </p:nvSpPr>
        <p:spPr/>
        <p:txBody>
          <a:bodyPr/>
          <a:lstStyle/>
          <a:p>
            <a:fld id="{4D7A1BD5-61F8-CC4E-ADEC-65775ACDF393}" type="slidenum">
              <a:rPr lang="en-US" smtClean="0"/>
              <a:t>‹#›</a:t>
            </a:fld>
            <a:endParaRPr lang="en-US"/>
          </a:p>
        </p:txBody>
      </p:sp>
    </p:spTree>
    <p:extLst>
      <p:ext uri="{BB962C8B-B14F-4D97-AF65-F5344CB8AC3E}">
        <p14:creationId xmlns:p14="http://schemas.microsoft.com/office/powerpoint/2010/main" val="28907844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D5624-F749-3A4A-8997-2A5EC93B927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ACF1E57-5CD3-7A48-B8B8-B91E2728574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E8F1F9-C971-9242-A040-F14D9623AAAF}"/>
              </a:ext>
            </a:extLst>
          </p:cNvPr>
          <p:cNvSpPr>
            <a:spLocks noGrp="1"/>
          </p:cNvSpPr>
          <p:nvPr>
            <p:ph type="dt" sz="half" idx="10"/>
          </p:nvPr>
        </p:nvSpPr>
        <p:spPr/>
        <p:txBody>
          <a:bodyPr/>
          <a:lstStyle/>
          <a:p>
            <a:fld id="{B688B4E9-0C08-E446-AA32-E72BD0283F93}" type="datetimeFigureOut">
              <a:rPr lang="en-US" smtClean="0"/>
              <a:t>7/1/2024</a:t>
            </a:fld>
            <a:endParaRPr lang="en-US"/>
          </a:p>
        </p:txBody>
      </p:sp>
      <p:sp>
        <p:nvSpPr>
          <p:cNvPr id="5" name="Footer Placeholder 4">
            <a:extLst>
              <a:ext uri="{FF2B5EF4-FFF2-40B4-BE49-F238E27FC236}">
                <a16:creationId xmlns:a16="http://schemas.microsoft.com/office/drawing/2014/main" id="{99138132-2BE6-8F45-82FA-E5EBA24F4661}"/>
              </a:ext>
            </a:extLst>
          </p:cNvPr>
          <p:cNvSpPr>
            <a:spLocks noGrp="1"/>
          </p:cNvSpPr>
          <p:nvPr>
            <p:ph type="ftr" sz="quarter" idx="11"/>
          </p:nvPr>
        </p:nvSpPr>
        <p:spPr/>
        <p:txBody>
          <a:bodyPr/>
          <a:lstStyle/>
          <a:p>
            <a:r>
              <a:rPr lang="en-US" dirty="0"/>
              <a:t>Confidential &amp; Proprietary</a:t>
            </a:r>
          </a:p>
        </p:txBody>
      </p:sp>
      <p:sp>
        <p:nvSpPr>
          <p:cNvPr id="6" name="Slide Number Placeholder 5">
            <a:extLst>
              <a:ext uri="{FF2B5EF4-FFF2-40B4-BE49-F238E27FC236}">
                <a16:creationId xmlns:a16="http://schemas.microsoft.com/office/drawing/2014/main" id="{8507B007-43FF-BA47-9A4E-0F1F29508014}"/>
              </a:ext>
            </a:extLst>
          </p:cNvPr>
          <p:cNvSpPr>
            <a:spLocks noGrp="1"/>
          </p:cNvSpPr>
          <p:nvPr>
            <p:ph type="sldNum" sz="quarter" idx="12"/>
          </p:nvPr>
        </p:nvSpPr>
        <p:spPr/>
        <p:txBody>
          <a:bodyPr/>
          <a:lstStyle/>
          <a:p>
            <a:fld id="{4D7A1BD5-61F8-CC4E-ADEC-65775ACDF393}" type="slidenum">
              <a:rPr lang="en-US" smtClean="0"/>
              <a:t>‹#›</a:t>
            </a:fld>
            <a:endParaRPr lang="en-US"/>
          </a:p>
        </p:txBody>
      </p:sp>
    </p:spTree>
    <p:extLst>
      <p:ext uri="{BB962C8B-B14F-4D97-AF65-F5344CB8AC3E}">
        <p14:creationId xmlns:p14="http://schemas.microsoft.com/office/powerpoint/2010/main" val="723044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DD82B9-B8EE-4375-B6FF-88FA6ABB15D9}" type="datetime1">
              <a:rPr lang="en-US" smtClean="0"/>
              <a:t>7/1/2024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331324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AA3A9-746F-AB49-BBC8-5FE228D7CB0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B65714D-DD34-4942-B09B-F6BDDC8C9E9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E0DED46-7A09-5440-B5E7-C48543CD84D5}"/>
              </a:ext>
            </a:extLst>
          </p:cNvPr>
          <p:cNvSpPr>
            <a:spLocks noGrp="1"/>
          </p:cNvSpPr>
          <p:nvPr>
            <p:ph type="dt" sz="half" idx="10"/>
          </p:nvPr>
        </p:nvSpPr>
        <p:spPr/>
        <p:txBody>
          <a:bodyPr/>
          <a:lstStyle/>
          <a:p>
            <a:fld id="{B688B4E9-0C08-E446-AA32-E72BD0283F93}" type="datetimeFigureOut">
              <a:rPr lang="en-US" smtClean="0"/>
              <a:t>7/1/2024</a:t>
            </a:fld>
            <a:endParaRPr lang="en-US"/>
          </a:p>
        </p:txBody>
      </p:sp>
      <p:sp>
        <p:nvSpPr>
          <p:cNvPr id="5" name="Footer Placeholder 4">
            <a:extLst>
              <a:ext uri="{FF2B5EF4-FFF2-40B4-BE49-F238E27FC236}">
                <a16:creationId xmlns:a16="http://schemas.microsoft.com/office/drawing/2014/main" id="{3CB9AE0D-17DC-B647-A498-0F70CE2B7C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C6E5F3-E14C-0B42-8E4A-53A039A6F057}"/>
              </a:ext>
            </a:extLst>
          </p:cNvPr>
          <p:cNvSpPr>
            <a:spLocks noGrp="1"/>
          </p:cNvSpPr>
          <p:nvPr>
            <p:ph type="sldNum" sz="quarter" idx="12"/>
          </p:nvPr>
        </p:nvSpPr>
        <p:spPr/>
        <p:txBody>
          <a:bodyPr/>
          <a:lstStyle/>
          <a:p>
            <a:fld id="{4D7A1BD5-61F8-CC4E-ADEC-65775ACDF393}" type="slidenum">
              <a:rPr lang="en-US" smtClean="0"/>
              <a:t>‹#›</a:t>
            </a:fld>
            <a:endParaRPr lang="en-US"/>
          </a:p>
        </p:txBody>
      </p:sp>
    </p:spTree>
    <p:extLst>
      <p:ext uri="{BB962C8B-B14F-4D97-AF65-F5344CB8AC3E}">
        <p14:creationId xmlns:p14="http://schemas.microsoft.com/office/powerpoint/2010/main" val="22404080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C2F99-FA6F-E244-AA25-7A1BD264C31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1C12B5B-BD58-CC41-809B-BD61681CE55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4EB847E-73E0-CE40-8792-BA31F610A3F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BABBF3B-1155-1C4D-9096-EA0AA2E1DAAD}"/>
              </a:ext>
            </a:extLst>
          </p:cNvPr>
          <p:cNvSpPr>
            <a:spLocks noGrp="1"/>
          </p:cNvSpPr>
          <p:nvPr>
            <p:ph type="dt" sz="half" idx="10"/>
          </p:nvPr>
        </p:nvSpPr>
        <p:spPr/>
        <p:txBody>
          <a:bodyPr/>
          <a:lstStyle/>
          <a:p>
            <a:fld id="{B688B4E9-0C08-E446-AA32-E72BD0283F93}" type="datetimeFigureOut">
              <a:rPr lang="en-US" smtClean="0"/>
              <a:t>7/1/2024</a:t>
            </a:fld>
            <a:endParaRPr lang="en-US"/>
          </a:p>
        </p:txBody>
      </p:sp>
      <p:sp>
        <p:nvSpPr>
          <p:cNvPr id="6" name="Footer Placeholder 5">
            <a:extLst>
              <a:ext uri="{FF2B5EF4-FFF2-40B4-BE49-F238E27FC236}">
                <a16:creationId xmlns:a16="http://schemas.microsoft.com/office/drawing/2014/main" id="{F7067F08-6BAD-964B-933E-63FC51AD38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AC71581-CA06-E040-A4D1-26DE7957DEC2}"/>
              </a:ext>
            </a:extLst>
          </p:cNvPr>
          <p:cNvSpPr>
            <a:spLocks noGrp="1"/>
          </p:cNvSpPr>
          <p:nvPr>
            <p:ph type="sldNum" sz="quarter" idx="12"/>
          </p:nvPr>
        </p:nvSpPr>
        <p:spPr/>
        <p:txBody>
          <a:bodyPr/>
          <a:lstStyle/>
          <a:p>
            <a:fld id="{4D7A1BD5-61F8-CC4E-ADEC-65775ACDF393}" type="slidenum">
              <a:rPr lang="en-US" smtClean="0"/>
              <a:t>‹#›</a:t>
            </a:fld>
            <a:endParaRPr lang="en-US"/>
          </a:p>
        </p:txBody>
      </p:sp>
    </p:spTree>
    <p:extLst>
      <p:ext uri="{BB962C8B-B14F-4D97-AF65-F5344CB8AC3E}">
        <p14:creationId xmlns:p14="http://schemas.microsoft.com/office/powerpoint/2010/main" val="14131381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22693-3092-C745-A83E-9DC3A4DAA7F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68164AE-260F-674D-8097-5E83B922CA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3683F06-6420-614F-94C1-D2987979794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ECF9A9F-E7E0-E34D-B3AE-6BC968F4A31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F49BD44-6AE2-9042-B94A-6DAFA2FC6FA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DCD3D3A-5788-E647-A9BA-00254BBFC876}"/>
              </a:ext>
            </a:extLst>
          </p:cNvPr>
          <p:cNvSpPr>
            <a:spLocks noGrp="1"/>
          </p:cNvSpPr>
          <p:nvPr>
            <p:ph type="dt" sz="half" idx="10"/>
          </p:nvPr>
        </p:nvSpPr>
        <p:spPr/>
        <p:txBody>
          <a:bodyPr/>
          <a:lstStyle/>
          <a:p>
            <a:fld id="{B688B4E9-0C08-E446-AA32-E72BD0283F93}" type="datetimeFigureOut">
              <a:rPr lang="en-US" smtClean="0"/>
              <a:t>7/1/2024</a:t>
            </a:fld>
            <a:endParaRPr lang="en-US"/>
          </a:p>
        </p:txBody>
      </p:sp>
      <p:sp>
        <p:nvSpPr>
          <p:cNvPr id="8" name="Footer Placeholder 7">
            <a:extLst>
              <a:ext uri="{FF2B5EF4-FFF2-40B4-BE49-F238E27FC236}">
                <a16:creationId xmlns:a16="http://schemas.microsoft.com/office/drawing/2014/main" id="{90574976-986A-0749-8533-28F5CFC6EB8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9F5D3A4-BDF6-5C47-87D4-8E1D6C86BDBE}"/>
              </a:ext>
            </a:extLst>
          </p:cNvPr>
          <p:cNvSpPr>
            <a:spLocks noGrp="1"/>
          </p:cNvSpPr>
          <p:nvPr>
            <p:ph type="sldNum" sz="quarter" idx="12"/>
          </p:nvPr>
        </p:nvSpPr>
        <p:spPr/>
        <p:txBody>
          <a:bodyPr/>
          <a:lstStyle/>
          <a:p>
            <a:fld id="{4D7A1BD5-61F8-CC4E-ADEC-65775ACDF393}" type="slidenum">
              <a:rPr lang="en-US" smtClean="0"/>
              <a:t>‹#›</a:t>
            </a:fld>
            <a:endParaRPr lang="en-US"/>
          </a:p>
        </p:txBody>
      </p:sp>
    </p:spTree>
    <p:extLst>
      <p:ext uri="{BB962C8B-B14F-4D97-AF65-F5344CB8AC3E}">
        <p14:creationId xmlns:p14="http://schemas.microsoft.com/office/powerpoint/2010/main" val="12608072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09335-9B7A-074E-BE92-EC6644DB83F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B4B7A7C-9B54-8F4E-AA10-09464FCC9F27}"/>
              </a:ext>
            </a:extLst>
          </p:cNvPr>
          <p:cNvSpPr>
            <a:spLocks noGrp="1"/>
          </p:cNvSpPr>
          <p:nvPr>
            <p:ph type="dt" sz="half" idx="10"/>
          </p:nvPr>
        </p:nvSpPr>
        <p:spPr/>
        <p:txBody>
          <a:bodyPr/>
          <a:lstStyle/>
          <a:p>
            <a:fld id="{B688B4E9-0C08-E446-AA32-E72BD0283F93}" type="datetimeFigureOut">
              <a:rPr lang="en-US" smtClean="0"/>
              <a:t>7/1/2024</a:t>
            </a:fld>
            <a:endParaRPr lang="en-US"/>
          </a:p>
        </p:txBody>
      </p:sp>
      <p:sp>
        <p:nvSpPr>
          <p:cNvPr id="4" name="Footer Placeholder 3">
            <a:extLst>
              <a:ext uri="{FF2B5EF4-FFF2-40B4-BE49-F238E27FC236}">
                <a16:creationId xmlns:a16="http://schemas.microsoft.com/office/drawing/2014/main" id="{29E7B779-4A10-9444-AE13-7808554BD04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E20A565-199E-1146-9215-E2321D0D787E}"/>
              </a:ext>
            </a:extLst>
          </p:cNvPr>
          <p:cNvSpPr>
            <a:spLocks noGrp="1"/>
          </p:cNvSpPr>
          <p:nvPr>
            <p:ph type="sldNum" sz="quarter" idx="12"/>
          </p:nvPr>
        </p:nvSpPr>
        <p:spPr/>
        <p:txBody>
          <a:bodyPr/>
          <a:lstStyle/>
          <a:p>
            <a:fld id="{4D7A1BD5-61F8-CC4E-ADEC-65775ACDF393}" type="slidenum">
              <a:rPr lang="en-US" smtClean="0"/>
              <a:t>‹#›</a:t>
            </a:fld>
            <a:endParaRPr lang="en-US"/>
          </a:p>
        </p:txBody>
      </p:sp>
    </p:spTree>
    <p:extLst>
      <p:ext uri="{BB962C8B-B14F-4D97-AF65-F5344CB8AC3E}">
        <p14:creationId xmlns:p14="http://schemas.microsoft.com/office/powerpoint/2010/main" val="26281605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BDFFA7-E628-2C47-9F94-B480614789E5}"/>
              </a:ext>
            </a:extLst>
          </p:cNvPr>
          <p:cNvSpPr>
            <a:spLocks noGrp="1"/>
          </p:cNvSpPr>
          <p:nvPr>
            <p:ph type="dt" sz="half" idx="10"/>
          </p:nvPr>
        </p:nvSpPr>
        <p:spPr/>
        <p:txBody>
          <a:bodyPr/>
          <a:lstStyle/>
          <a:p>
            <a:fld id="{B688B4E9-0C08-E446-AA32-E72BD0283F93}" type="datetimeFigureOut">
              <a:rPr lang="en-US" smtClean="0"/>
              <a:t>7/1/2024</a:t>
            </a:fld>
            <a:endParaRPr lang="en-US"/>
          </a:p>
        </p:txBody>
      </p:sp>
      <p:sp>
        <p:nvSpPr>
          <p:cNvPr id="3" name="Footer Placeholder 2">
            <a:extLst>
              <a:ext uri="{FF2B5EF4-FFF2-40B4-BE49-F238E27FC236}">
                <a16:creationId xmlns:a16="http://schemas.microsoft.com/office/drawing/2014/main" id="{33D60F75-2DCF-6948-93FB-8577443C15F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0453B2A-0186-A240-938C-D5912FD4D271}"/>
              </a:ext>
            </a:extLst>
          </p:cNvPr>
          <p:cNvSpPr>
            <a:spLocks noGrp="1"/>
          </p:cNvSpPr>
          <p:nvPr>
            <p:ph type="sldNum" sz="quarter" idx="12"/>
          </p:nvPr>
        </p:nvSpPr>
        <p:spPr/>
        <p:txBody>
          <a:bodyPr/>
          <a:lstStyle/>
          <a:p>
            <a:fld id="{4D7A1BD5-61F8-CC4E-ADEC-65775ACDF393}" type="slidenum">
              <a:rPr lang="en-US" smtClean="0"/>
              <a:t>‹#›</a:t>
            </a:fld>
            <a:endParaRPr lang="en-US"/>
          </a:p>
        </p:txBody>
      </p:sp>
    </p:spTree>
    <p:extLst>
      <p:ext uri="{BB962C8B-B14F-4D97-AF65-F5344CB8AC3E}">
        <p14:creationId xmlns:p14="http://schemas.microsoft.com/office/powerpoint/2010/main" val="15357819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B157E-FEBA-4943-8D54-5ED5D84E5C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D83BCCC-2B81-B246-AD31-70C17A0F3C0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63D70B5-4E56-2349-83F4-D128BA6EF7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3733E0-2E63-7541-A41F-662EEF089FE6}"/>
              </a:ext>
            </a:extLst>
          </p:cNvPr>
          <p:cNvSpPr>
            <a:spLocks noGrp="1"/>
          </p:cNvSpPr>
          <p:nvPr>
            <p:ph type="dt" sz="half" idx="10"/>
          </p:nvPr>
        </p:nvSpPr>
        <p:spPr/>
        <p:txBody>
          <a:bodyPr/>
          <a:lstStyle/>
          <a:p>
            <a:fld id="{B688B4E9-0C08-E446-AA32-E72BD0283F93}" type="datetimeFigureOut">
              <a:rPr lang="en-US" smtClean="0"/>
              <a:t>7/1/2024</a:t>
            </a:fld>
            <a:endParaRPr lang="en-US"/>
          </a:p>
        </p:txBody>
      </p:sp>
      <p:sp>
        <p:nvSpPr>
          <p:cNvPr id="6" name="Footer Placeholder 5">
            <a:extLst>
              <a:ext uri="{FF2B5EF4-FFF2-40B4-BE49-F238E27FC236}">
                <a16:creationId xmlns:a16="http://schemas.microsoft.com/office/drawing/2014/main" id="{E35A63F8-A3AC-6E4A-85B2-990D93A27D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C89F27-D212-FC4E-85D6-A89D37D9C818}"/>
              </a:ext>
            </a:extLst>
          </p:cNvPr>
          <p:cNvSpPr>
            <a:spLocks noGrp="1"/>
          </p:cNvSpPr>
          <p:nvPr>
            <p:ph type="sldNum" sz="quarter" idx="12"/>
          </p:nvPr>
        </p:nvSpPr>
        <p:spPr/>
        <p:txBody>
          <a:bodyPr/>
          <a:lstStyle/>
          <a:p>
            <a:fld id="{4D7A1BD5-61F8-CC4E-ADEC-65775ACDF393}" type="slidenum">
              <a:rPr lang="en-US" smtClean="0"/>
              <a:t>‹#›</a:t>
            </a:fld>
            <a:endParaRPr lang="en-US"/>
          </a:p>
        </p:txBody>
      </p:sp>
    </p:spTree>
    <p:extLst>
      <p:ext uri="{BB962C8B-B14F-4D97-AF65-F5344CB8AC3E}">
        <p14:creationId xmlns:p14="http://schemas.microsoft.com/office/powerpoint/2010/main" val="32294835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969EC-5D26-4A4D-97F2-0B9C83F821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BD1CC67-EC3C-ED4E-847B-393BBB90CC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9C6D31B-2376-A04D-AA58-606F4E94CF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D9FD764-FE58-D846-AC85-3E9C9F1F12E2}"/>
              </a:ext>
            </a:extLst>
          </p:cNvPr>
          <p:cNvSpPr>
            <a:spLocks noGrp="1"/>
          </p:cNvSpPr>
          <p:nvPr>
            <p:ph type="dt" sz="half" idx="10"/>
          </p:nvPr>
        </p:nvSpPr>
        <p:spPr/>
        <p:txBody>
          <a:bodyPr/>
          <a:lstStyle/>
          <a:p>
            <a:fld id="{B688B4E9-0C08-E446-AA32-E72BD0283F93}" type="datetimeFigureOut">
              <a:rPr lang="en-US" smtClean="0"/>
              <a:t>7/1/2024</a:t>
            </a:fld>
            <a:endParaRPr lang="en-US"/>
          </a:p>
        </p:txBody>
      </p:sp>
      <p:sp>
        <p:nvSpPr>
          <p:cNvPr id="6" name="Footer Placeholder 5">
            <a:extLst>
              <a:ext uri="{FF2B5EF4-FFF2-40B4-BE49-F238E27FC236}">
                <a16:creationId xmlns:a16="http://schemas.microsoft.com/office/drawing/2014/main" id="{8ED80D1E-F364-DE42-85D8-FB3BE3BB3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8DEEB99-A6D2-9B46-839E-AC0590B11439}"/>
              </a:ext>
            </a:extLst>
          </p:cNvPr>
          <p:cNvSpPr>
            <a:spLocks noGrp="1"/>
          </p:cNvSpPr>
          <p:nvPr>
            <p:ph type="sldNum" sz="quarter" idx="12"/>
          </p:nvPr>
        </p:nvSpPr>
        <p:spPr/>
        <p:txBody>
          <a:bodyPr/>
          <a:lstStyle/>
          <a:p>
            <a:fld id="{4D7A1BD5-61F8-CC4E-ADEC-65775ACDF393}" type="slidenum">
              <a:rPr lang="en-US" smtClean="0"/>
              <a:t>‹#›</a:t>
            </a:fld>
            <a:endParaRPr lang="en-US"/>
          </a:p>
        </p:txBody>
      </p:sp>
    </p:spTree>
    <p:extLst>
      <p:ext uri="{BB962C8B-B14F-4D97-AF65-F5344CB8AC3E}">
        <p14:creationId xmlns:p14="http://schemas.microsoft.com/office/powerpoint/2010/main" val="29101815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D47AB-BF3F-7044-8DA9-9C8BAB05A24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B4981D0-51B3-E641-B6D5-07AF1F109B7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094FF8-45AE-FD46-AD34-68022AE796AB}"/>
              </a:ext>
            </a:extLst>
          </p:cNvPr>
          <p:cNvSpPr>
            <a:spLocks noGrp="1"/>
          </p:cNvSpPr>
          <p:nvPr>
            <p:ph type="dt" sz="half" idx="10"/>
          </p:nvPr>
        </p:nvSpPr>
        <p:spPr/>
        <p:txBody>
          <a:bodyPr/>
          <a:lstStyle/>
          <a:p>
            <a:fld id="{B688B4E9-0C08-E446-AA32-E72BD0283F93}" type="datetimeFigureOut">
              <a:rPr lang="en-US" smtClean="0"/>
              <a:t>7/1/2024</a:t>
            </a:fld>
            <a:endParaRPr lang="en-US"/>
          </a:p>
        </p:txBody>
      </p:sp>
      <p:sp>
        <p:nvSpPr>
          <p:cNvPr id="5" name="Footer Placeholder 4">
            <a:extLst>
              <a:ext uri="{FF2B5EF4-FFF2-40B4-BE49-F238E27FC236}">
                <a16:creationId xmlns:a16="http://schemas.microsoft.com/office/drawing/2014/main" id="{606EA63D-7DB1-4347-A529-91AF601E66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349D4C-EB82-F74B-81C4-E59C7AD535FB}"/>
              </a:ext>
            </a:extLst>
          </p:cNvPr>
          <p:cNvSpPr>
            <a:spLocks noGrp="1"/>
          </p:cNvSpPr>
          <p:nvPr>
            <p:ph type="sldNum" sz="quarter" idx="12"/>
          </p:nvPr>
        </p:nvSpPr>
        <p:spPr/>
        <p:txBody>
          <a:bodyPr/>
          <a:lstStyle/>
          <a:p>
            <a:fld id="{4D7A1BD5-61F8-CC4E-ADEC-65775ACDF393}" type="slidenum">
              <a:rPr lang="en-US" smtClean="0"/>
              <a:t>‹#›</a:t>
            </a:fld>
            <a:endParaRPr lang="en-US"/>
          </a:p>
        </p:txBody>
      </p:sp>
    </p:spTree>
    <p:extLst>
      <p:ext uri="{BB962C8B-B14F-4D97-AF65-F5344CB8AC3E}">
        <p14:creationId xmlns:p14="http://schemas.microsoft.com/office/powerpoint/2010/main" val="10771086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91301C0-5DCE-2C42-891A-3FDF1EFDBCF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CD9E217-B410-A44F-B979-2C921080474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E6BF5D-2DE0-0F4D-9E0E-5F59965E5467}"/>
              </a:ext>
            </a:extLst>
          </p:cNvPr>
          <p:cNvSpPr>
            <a:spLocks noGrp="1"/>
          </p:cNvSpPr>
          <p:nvPr>
            <p:ph type="dt" sz="half" idx="10"/>
          </p:nvPr>
        </p:nvSpPr>
        <p:spPr/>
        <p:txBody>
          <a:bodyPr/>
          <a:lstStyle/>
          <a:p>
            <a:fld id="{B688B4E9-0C08-E446-AA32-E72BD0283F93}" type="datetimeFigureOut">
              <a:rPr lang="en-US" smtClean="0"/>
              <a:t>7/1/2024</a:t>
            </a:fld>
            <a:endParaRPr lang="en-US"/>
          </a:p>
        </p:txBody>
      </p:sp>
      <p:sp>
        <p:nvSpPr>
          <p:cNvPr id="5" name="Footer Placeholder 4">
            <a:extLst>
              <a:ext uri="{FF2B5EF4-FFF2-40B4-BE49-F238E27FC236}">
                <a16:creationId xmlns:a16="http://schemas.microsoft.com/office/drawing/2014/main" id="{82E2D105-6B74-FF41-8A0F-194673FA1A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4D9C4C-74A7-1746-8BC6-A6AE197FC84E}"/>
              </a:ext>
            </a:extLst>
          </p:cNvPr>
          <p:cNvSpPr>
            <a:spLocks noGrp="1"/>
          </p:cNvSpPr>
          <p:nvPr>
            <p:ph type="sldNum" sz="quarter" idx="12"/>
          </p:nvPr>
        </p:nvSpPr>
        <p:spPr/>
        <p:txBody>
          <a:bodyPr/>
          <a:lstStyle/>
          <a:p>
            <a:fld id="{4D7A1BD5-61F8-CC4E-ADEC-65775ACDF393}" type="slidenum">
              <a:rPr lang="en-US" smtClean="0"/>
              <a:t>‹#›</a:t>
            </a:fld>
            <a:endParaRPr lang="en-US"/>
          </a:p>
        </p:txBody>
      </p:sp>
    </p:spTree>
    <p:extLst>
      <p:ext uri="{BB962C8B-B14F-4D97-AF65-F5344CB8AC3E}">
        <p14:creationId xmlns:p14="http://schemas.microsoft.com/office/powerpoint/2010/main" val="151849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2497495-0637-405E-AE64-5CC7506D51F5}" type="datetime1">
              <a:rPr lang="en-US" smtClean="0"/>
              <a:t>7/1/2024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62436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7/1/2024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298970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7/1/2024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841867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7/1/2024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26094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7/1/2024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469348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82884F1-FFEA-405F-9602-3DCA865EDA4E}" type="datetime1">
              <a:rPr lang="en-US" smtClean="0"/>
              <a:t>7/1/2024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5049618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7/1/2024</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12593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ED291B17-9318-49DB-B28B-6E5994AE9581}" type="datetime1">
              <a:rPr lang="en-US" smtClean="0"/>
              <a:t>7/1/2024</a:t>
            </a:fld>
            <a:endParaRPr lang="en-US" dirty="0"/>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3512814661"/>
      </p:ext>
    </p:extLst>
  </p:cSld>
  <p:clrMap bg1="dk1" tx1="lt1" bg2="dk2" tx2="lt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5" r:id="rId12"/>
    <p:sldLayoutId id="2147483776" r:id="rId13"/>
    <p:sldLayoutId id="2147483777" r:id="rId14"/>
    <p:sldLayoutId id="2147483778" r:id="rId15"/>
    <p:sldLayoutId id="2147483779" r:id="rId16"/>
    <p:sldLayoutId id="2147483780" r:id="rId17"/>
  </p:sldLayoutIdLst>
  <p:hf sldNum="0" hdr="0" ft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446D47E-1D67-CB4B-ADEA-9DEE4EC737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B900CE7-770F-4349-A0AA-700C1E853F9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93E907-75A0-D045-B241-43D7CF441FB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88B4E9-0C08-E446-AA32-E72BD0283F93}" type="datetimeFigureOut">
              <a:rPr lang="en-US" smtClean="0"/>
              <a:t>7/1/2024</a:t>
            </a:fld>
            <a:endParaRPr lang="en-US"/>
          </a:p>
        </p:txBody>
      </p:sp>
      <p:sp>
        <p:nvSpPr>
          <p:cNvPr id="5" name="Footer Placeholder 4">
            <a:extLst>
              <a:ext uri="{FF2B5EF4-FFF2-40B4-BE49-F238E27FC236}">
                <a16:creationId xmlns:a16="http://schemas.microsoft.com/office/drawing/2014/main" id="{A38DE3CD-A018-384F-B257-80D7AEAD75C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a:solidFill>
                  <a:srgbClr val="C00000"/>
                </a:solidFill>
              </a:defRPr>
            </a:lvl1pPr>
          </a:lstStyle>
          <a:p>
            <a:r>
              <a:rPr lang="en-US" dirty="0"/>
              <a:t>Peaker Services, Inc. - Confidential &amp; Proprietary</a:t>
            </a:r>
          </a:p>
        </p:txBody>
      </p:sp>
      <p:sp>
        <p:nvSpPr>
          <p:cNvPr id="6" name="Slide Number Placeholder 5">
            <a:extLst>
              <a:ext uri="{FF2B5EF4-FFF2-40B4-BE49-F238E27FC236}">
                <a16:creationId xmlns:a16="http://schemas.microsoft.com/office/drawing/2014/main" id="{87DCB825-7C27-D740-91FB-A4D7DE8225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7A1BD5-61F8-CC4E-ADEC-65775ACDF393}" type="slidenum">
              <a:rPr lang="en-US" smtClean="0"/>
              <a:t>‹#›</a:t>
            </a:fld>
            <a:endParaRPr lang="en-US"/>
          </a:p>
        </p:txBody>
      </p:sp>
    </p:spTree>
    <p:extLst>
      <p:ext uri="{BB962C8B-B14F-4D97-AF65-F5344CB8AC3E}">
        <p14:creationId xmlns:p14="http://schemas.microsoft.com/office/powerpoint/2010/main" val="3898657463"/>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jpeg"/></Relationships>
</file>

<file path=ppt/slides/_rels/slide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0E96168-E820-1846-9CFA-195CCD714A2F}"/>
              </a:ext>
            </a:extLst>
          </p:cNvPr>
          <p:cNvSpPr>
            <a:spLocks noGrp="1"/>
          </p:cNvSpPr>
          <p:nvPr>
            <p:ph type="ctrTitle"/>
          </p:nvPr>
        </p:nvSpPr>
        <p:spPr>
          <a:xfrm>
            <a:off x="6746627" y="830370"/>
            <a:ext cx="4645250" cy="2889114"/>
          </a:xfrm>
        </p:spPr>
        <p:txBody>
          <a:bodyPr anchor="b">
            <a:normAutofit fontScale="90000"/>
          </a:bodyPr>
          <a:lstStyle/>
          <a:p>
            <a:pPr algn="l"/>
            <a:r>
              <a:rPr lang="en-US" b="1" dirty="0">
                <a:solidFill>
                  <a:schemeClr val="bg1"/>
                </a:solidFill>
                <a:latin typeface="Century Gothic" panose="020B0502020202020204" pitchFamily="34" charset="0"/>
              </a:rPr>
              <a:t>Peaker Services Inc. </a:t>
            </a:r>
            <a:r>
              <a:rPr lang="en-US" sz="4900" b="1" dirty="0">
                <a:solidFill>
                  <a:schemeClr val="bg1"/>
                </a:solidFill>
                <a:latin typeface="Century Gothic" panose="020B0502020202020204" pitchFamily="34" charset="0"/>
              </a:rPr>
              <a:t>Turbine Controls</a:t>
            </a:r>
            <a:endParaRPr lang="en-US" dirty="0">
              <a:solidFill>
                <a:schemeClr val="bg1"/>
              </a:solidFill>
            </a:endParaRPr>
          </a:p>
        </p:txBody>
      </p:sp>
      <p:sp>
        <p:nvSpPr>
          <p:cNvPr id="3" name="Subtitle 2">
            <a:extLst>
              <a:ext uri="{FF2B5EF4-FFF2-40B4-BE49-F238E27FC236}">
                <a16:creationId xmlns:a16="http://schemas.microsoft.com/office/drawing/2014/main" id="{0F98F286-4B9E-8D44-B57E-482EAA95AFB4}"/>
              </a:ext>
            </a:extLst>
          </p:cNvPr>
          <p:cNvSpPr>
            <a:spLocks noGrp="1"/>
          </p:cNvSpPr>
          <p:nvPr>
            <p:ph type="subTitle" idx="1"/>
          </p:nvPr>
        </p:nvSpPr>
        <p:spPr>
          <a:xfrm>
            <a:off x="9603038" y="6348548"/>
            <a:ext cx="4645250" cy="401166"/>
          </a:xfrm>
        </p:spPr>
        <p:txBody>
          <a:bodyPr anchor="t">
            <a:normAutofit/>
          </a:bodyPr>
          <a:lstStyle/>
          <a:p>
            <a:pPr algn="l"/>
            <a:r>
              <a:rPr lang="en-US" sz="2000" dirty="0">
                <a:solidFill>
                  <a:schemeClr val="bg1"/>
                </a:solidFill>
                <a:latin typeface="MicrogrammaDMedExt" panose="020B0607030502060204" pitchFamily="34" charset="0"/>
              </a:rPr>
              <a:t>peaker services, </a:t>
            </a:r>
            <a:r>
              <a:rPr lang="en-US" sz="2000" dirty="0" err="1">
                <a:solidFill>
                  <a:schemeClr val="bg1"/>
                </a:solidFill>
                <a:latin typeface="MicrogrammaDMedExt" panose="020B0607030502060204" pitchFamily="34" charset="0"/>
              </a:rPr>
              <a:t>inc.</a:t>
            </a:r>
            <a:endParaRPr lang="en-US" sz="2000" dirty="0">
              <a:solidFill>
                <a:schemeClr val="bg1"/>
              </a:solidFill>
              <a:latin typeface="MicrogrammaDMedExt" panose="020B0607030502060204" pitchFamily="34" charset="0"/>
            </a:endParaRPr>
          </a:p>
        </p:txBody>
      </p:sp>
      <p:sp>
        <p:nvSpPr>
          <p:cNvPr id="11" name="Freeform: Shape 10">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70B66945-4967-4040-926D-DCA44313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DFDF1D39-DB05-F945-9EF0-7FD95C06D756}"/>
              </a:ext>
            </a:extLst>
          </p:cNvPr>
          <p:cNvPicPr>
            <a:picLocks noChangeAspect="1"/>
          </p:cNvPicPr>
          <p:nvPr/>
        </p:nvPicPr>
        <p:blipFill>
          <a:blip r:embed="rId3"/>
          <a:stretch>
            <a:fillRect/>
          </a:stretch>
        </p:blipFill>
        <p:spPr>
          <a:xfrm>
            <a:off x="419382" y="720993"/>
            <a:ext cx="4047843" cy="4047843"/>
          </a:xfrm>
          <a:prstGeom prst="rect">
            <a:avLst/>
          </a:prstGeom>
        </p:spPr>
      </p:pic>
      <p:sp>
        <p:nvSpPr>
          <p:cNvPr id="8" name="Subtitle 2">
            <a:extLst>
              <a:ext uri="{FF2B5EF4-FFF2-40B4-BE49-F238E27FC236}">
                <a16:creationId xmlns:a16="http://schemas.microsoft.com/office/drawing/2014/main" id="{53B9B655-210C-458B-B1FF-FE3A19C90CA8}"/>
              </a:ext>
            </a:extLst>
          </p:cNvPr>
          <p:cNvSpPr txBox="1">
            <a:spLocks/>
          </p:cNvSpPr>
          <p:nvPr/>
        </p:nvSpPr>
        <p:spPr>
          <a:xfrm>
            <a:off x="6331131" y="4164765"/>
            <a:ext cx="4135765" cy="148274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200" b="1" dirty="0">
                <a:solidFill>
                  <a:srgbClr val="FF0000"/>
                </a:solidFill>
                <a:latin typeface="Century Gothic" panose="020B0502020202020204" pitchFamily="34" charset="0"/>
              </a:rPr>
              <a:t>Maintaining safe and secure power at critical sites </a:t>
            </a:r>
          </a:p>
        </p:txBody>
      </p:sp>
    </p:spTree>
    <p:extLst>
      <p:ext uri="{BB962C8B-B14F-4D97-AF65-F5344CB8AC3E}">
        <p14:creationId xmlns:p14="http://schemas.microsoft.com/office/powerpoint/2010/main" val="1230018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3B264-0082-4A29-97A3-7743CDDD1CE0}"/>
              </a:ext>
            </a:extLst>
          </p:cNvPr>
          <p:cNvSpPr>
            <a:spLocks noGrp="1"/>
          </p:cNvSpPr>
          <p:nvPr>
            <p:ph type="title"/>
          </p:nvPr>
        </p:nvSpPr>
        <p:spPr>
          <a:xfrm>
            <a:off x="1" y="445379"/>
            <a:ext cx="11976652" cy="1583633"/>
          </a:xfrm>
        </p:spPr>
        <p:txBody>
          <a:bodyPr>
            <a:noAutofit/>
          </a:bodyPr>
          <a:lstStyle/>
          <a:p>
            <a:r>
              <a:rPr lang="en-US" sz="2800" dirty="0">
                <a:latin typeface="Century Gothic" panose="020B0502020202020204" pitchFamily="34" charset="0"/>
              </a:rPr>
              <a:t>In 2019, the power plant for the world renown Mayo Clinic Hospital in Rochester, MN needed to upgrade their outdated controls. They turned to Peaker Services, Inc. for the system integration of the state of the art Woodward Turbine Controls</a:t>
            </a:r>
          </a:p>
        </p:txBody>
      </p:sp>
      <p:pic>
        <p:nvPicPr>
          <p:cNvPr id="5" name="Content Placeholder 4" descr="A picture containing building, outdoor, brick, sign&#10;&#10;Description automatically generated">
            <a:extLst>
              <a:ext uri="{FF2B5EF4-FFF2-40B4-BE49-F238E27FC236}">
                <a16:creationId xmlns:a16="http://schemas.microsoft.com/office/drawing/2014/main" id="{E48E6989-78A6-4D64-A8E1-02B027812C82}"/>
              </a:ext>
            </a:extLst>
          </p:cNvPr>
          <p:cNvPicPr>
            <a:picLocks noGrp="1" noChangeAspect="1"/>
          </p:cNvPicPr>
          <p:nvPr>
            <p:ph idx="1"/>
          </p:nvPr>
        </p:nvPicPr>
        <p:blipFill rotWithShape="1">
          <a:blip r:embed="rId2" cstate="hqprint">
            <a:extLst>
              <a:ext uri="{28A0092B-C50C-407E-A947-70E740481C1C}">
                <a14:useLocalDpi xmlns:a14="http://schemas.microsoft.com/office/drawing/2010/main"/>
              </a:ext>
            </a:extLst>
          </a:blip>
          <a:srcRect/>
          <a:stretch/>
        </p:blipFill>
        <p:spPr>
          <a:xfrm rot="5400000">
            <a:off x="1033686" y="2021307"/>
            <a:ext cx="3391428" cy="4521895"/>
          </a:xfrm>
        </p:spPr>
      </p:pic>
      <p:pic>
        <p:nvPicPr>
          <p:cNvPr id="7" name="Picture 6" descr="The roof of a building&#10;&#10;Description automatically generated">
            <a:extLst>
              <a:ext uri="{FF2B5EF4-FFF2-40B4-BE49-F238E27FC236}">
                <a16:creationId xmlns:a16="http://schemas.microsoft.com/office/drawing/2014/main" id="{B3E1DE05-2A9A-4158-8192-171A8FCDE754}"/>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6090676" y="2504552"/>
            <a:ext cx="2758300" cy="2210845"/>
          </a:xfrm>
          <a:prstGeom prst="rect">
            <a:avLst/>
          </a:prstGeom>
        </p:spPr>
      </p:pic>
      <p:pic>
        <p:nvPicPr>
          <p:cNvPr id="9" name="Picture 8">
            <a:extLst>
              <a:ext uri="{FF2B5EF4-FFF2-40B4-BE49-F238E27FC236}">
                <a16:creationId xmlns:a16="http://schemas.microsoft.com/office/drawing/2014/main" id="{C53FEBD7-6FB5-4533-9F9F-C8222C548408}"/>
              </a:ext>
            </a:extLst>
          </p:cNvPr>
          <p:cNvPicPr>
            <a:picLocks noChangeAspect="1"/>
          </p:cNvPicPr>
          <p:nvPr/>
        </p:nvPicPr>
        <p:blipFill>
          <a:blip r:embed="rId4">
            <a:clrChange>
              <a:clrFrom>
                <a:srgbClr val="000000"/>
              </a:clrFrom>
              <a:clrTo>
                <a:srgbClr val="000000">
                  <a:alpha val="0"/>
                </a:srgbClr>
              </a:clrTo>
            </a:clrChange>
          </a:blip>
          <a:stretch>
            <a:fillRect/>
          </a:stretch>
        </p:blipFill>
        <p:spPr>
          <a:xfrm>
            <a:off x="5764851" y="5232969"/>
            <a:ext cx="3409950" cy="1428750"/>
          </a:xfrm>
          <a:prstGeom prst="rect">
            <a:avLst/>
          </a:prstGeom>
        </p:spPr>
      </p:pic>
      <p:pic>
        <p:nvPicPr>
          <p:cNvPr id="10" name="Picture 9">
            <a:extLst>
              <a:ext uri="{FF2B5EF4-FFF2-40B4-BE49-F238E27FC236}">
                <a16:creationId xmlns:a16="http://schemas.microsoft.com/office/drawing/2014/main" id="{1F500339-2DF0-4157-ACE2-262A56D3DF4E}"/>
              </a:ext>
            </a:extLst>
          </p:cNvPr>
          <p:cNvPicPr>
            <a:picLocks noChangeAspect="1"/>
          </p:cNvPicPr>
          <p:nvPr/>
        </p:nvPicPr>
        <p:blipFill>
          <a:blip r:embed="rId5"/>
          <a:stretch>
            <a:fillRect/>
          </a:stretch>
        </p:blipFill>
        <p:spPr>
          <a:xfrm>
            <a:off x="5521206" y="2314972"/>
            <a:ext cx="5201213" cy="2875965"/>
          </a:xfrm>
          <a:prstGeom prst="rect">
            <a:avLst/>
          </a:prstGeom>
        </p:spPr>
      </p:pic>
      <p:pic>
        <p:nvPicPr>
          <p:cNvPr id="8" name="Picture 7">
            <a:extLst>
              <a:ext uri="{FF2B5EF4-FFF2-40B4-BE49-F238E27FC236}">
                <a16:creationId xmlns:a16="http://schemas.microsoft.com/office/drawing/2014/main" id="{85F04022-1DF5-4333-9B7C-42EC01B40B08}"/>
              </a:ext>
            </a:extLst>
          </p:cNvPr>
          <p:cNvPicPr>
            <a:picLocks noChangeAspect="1"/>
          </p:cNvPicPr>
          <p:nvPr/>
        </p:nvPicPr>
        <p:blipFill>
          <a:blip r:embed="rId6"/>
          <a:stretch>
            <a:fillRect/>
          </a:stretch>
        </p:blipFill>
        <p:spPr>
          <a:xfrm>
            <a:off x="9373493" y="4066691"/>
            <a:ext cx="2697853" cy="2620166"/>
          </a:xfrm>
          <a:prstGeom prst="rect">
            <a:avLst/>
          </a:prstGeom>
        </p:spPr>
      </p:pic>
    </p:spTree>
    <p:extLst>
      <p:ext uri="{BB962C8B-B14F-4D97-AF65-F5344CB8AC3E}">
        <p14:creationId xmlns:p14="http://schemas.microsoft.com/office/powerpoint/2010/main" val="3121049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3B264-0082-4A29-97A3-7743CDDD1CE0}"/>
              </a:ext>
            </a:extLst>
          </p:cNvPr>
          <p:cNvSpPr>
            <a:spLocks noGrp="1"/>
          </p:cNvSpPr>
          <p:nvPr>
            <p:ph type="title"/>
          </p:nvPr>
        </p:nvSpPr>
        <p:spPr>
          <a:xfrm>
            <a:off x="30481" y="171143"/>
            <a:ext cx="11976652" cy="1322461"/>
          </a:xfrm>
        </p:spPr>
        <p:txBody>
          <a:bodyPr>
            <a:noAutofit/>
          </a:bodyPr>
          <a:lstStyle/>
          <a:p>
            <a:r>
              <a:rPr lang="en-US" sz="3200" dirty="0">
                <a:latin typeface="Century Gothic" panose="020B0502020202020204" pitchFamily="34" charset="0"/>
              </a:rPr>
              <a:t>System Integration Activity</a:t>
            </a:r>
          </a:p>
        </p:txBody>
      </p:sp>
      <p:sp>
        <p:nvSpPr>
          <p:cNvPr id="4" name="Content Placeholder 3">
            <a:extLst>
              <a:ext uri="{FF2B5EF4-FFF2-40B4-BE49-F238E27FC236}">
                <a16:creationId xmlns:a16="http://schemas.microsoft.com/office/drawing/2014/main" id="{19320727-5510-5148-9066-89C715CEFEFF}"/>
              </a:ext>
            </a:extLst>
          </p:cNvPr>
          <p:cNvSpPr>
            <a:spLocks noGrp="1"/>
          </p:cNvSpPr>
          <p:nvPr>
            <p:ph idx="1"/>
          </p:nvPr>
        </p:nvSpPr>
        <p:spPr>
          <a:xfrm>
            <a:off x="361406" y="1596914"/>
            <a:ext cx="4678826" cy="4324915"/>
          </a:xfrm>
        </p:spPr>
        <p:txBody>
          <a:bodyPr>
            <a:normAutofit fontScale="85000" lnSpcReduction="10000"/>
          </a:bodyPr>
          <a:lstStyle/>
          <a:p>
            <a:r>
              <a:rPr lang="en-US" dirty="0">
                <a:latin typeface="Century Gothic" panose="020B0502020202020204" pitchFamily="34" charset="0"/>
              </a:rPr>
              <a:t>Procure, design, fabricate and test control panels;</a:t>
            </a:r>
          </a:p>
          <a:p>
            <a:r>
              <a:rPr lang="en-US" dirty="0">
                <a:latin typeface="Century Gothic" panose="020B0502020202020204" pitchFamily="34" charset="0"/>
              </a:rPr>
              <a:t>Procure, design, and fabricate interfaces (mechanical and hydraulic) for Woodward </a:t>
            </a:r>
            <a:r>
              <a:rPr lang="en-US" dirty="0" err="1">
                <a:latin typeface="Century Gothic" panose="020B0502020202020204" pitchFamily="34" charset="0"/>
              </a:rPr>
              <a:t>Varistroke</a:t>
            </a:r>
            <a:r>
              <a:rPr lang="en-US" dirty="0">
                <a:latin typeface="Century Gothic" panose="020B0502020202020204" pitchFamily="34" charset="0"/>
              </a:rPr>
              <a:t> steam valve rack actuation and control;</a:t>
            </a:r>
          </a:p>
          <a:p>
            <a:r>
              <a:rPr lang="en-US" dirty="0">
                <a:latin typeface="Century Gothic" panose="020B0502020202020204" pitchFamily="34" charset="0"/>
              </a:rPr>
              <a:t>Procure, design, fabricate instrumentation interfaces;</a:t>
            </a:r>
          </a:p>
          <a:p>
            <a:r>
              <a:rPr lang="en-US" dirty="0">
                <a:latin typeface="Century Gothic" panose="020B0502020202020204" pitchFamily="34" charset="0"/>
              </a:rPr>
              <a:t>Create electrical field wiring diagrams;</a:t>
            </a:r>
          </a:p>
          <a:p>
            <a:r>
              <a:rPr lang="en-US" dirty="0">
                <a:latin typeface="Century Gothic" panose="020B0502020202020204" pitchFamily="34" charset="0"/>
              </a:rPr>
              <a:t>Install, configure, commission and test all systems;</a:t>
            </a:r>
          </a:p>
          <a:p>
            <a:r>
              <a:rPr lang="en-US" dirty="0">
                <a:latin typeface="Century Gothic" panose="020B0502020202020204" pitchFamily="34" charset="0"/>
              </a:rPr>
              <a:t>Provide operating and maintenance staff training;</a:t>
            </a:r>
          </a:p>
          <a:p>
            <a:r>
              <a:rPr lang="en-US" dirty="0">
                <a:latin typeface="Century Gothic" panose="020B0502020202020204" pitchFamily="34" charset="0"/>
              </a:rPr>
              <a:t>Final O&amp;M documentation package.</a:t>
            </a:r>
          </a:p>
          <a:p>
            <a:endParaRPr lang="en-US" dirty="0">
              <a:latin typeface="Century Gothic" panose="020B0502020202020204" pitchFamily="34" charset="0"/>
            </a:endParaRPr>
          </a:p>
        </p:txBody>
      </p:sp>
      <p:pic>
        <p:nvPicPr>
          <p:cNvPr id="9" name="Picture 8">
            <a:extLst>
              <a:ext uri="{FF2B5EF4-FFF2-40B4-BE49-F238E27FC236}">
                <a16:creationId xmlns:a16="http://schemas.microsoft.com/office/drawing/2014/main" id="{C53FEBD7-6FB5-4533-9F9F-C8222C548408}"/>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5547136" y="4819312"/>
            <a:ext cx="3409950" cy="1428750"/>
          </a:xfrm>
          <a:prstGeom prst="rect">
            <a:avLst/>
          </a:prstGeom>
        </p:spPr>
      </p:pic>
      <p:pic>
        <p:nvPicPr>
          <p:cNvPr id="10" name="Picture 9">
            <a:extLst>
              <a:ext uri="{FF2B5EF4-FFF2-40B4-BE49-F238E27FC236}">
                <a16:creationId xmlns:a16="http://schemas.microsoft.com/office/drawing/2014/main" id="{1F500339-2DF0-4157-ACE2-262A56D3DF4E}"/>
              </a:ext>
            </a:extLst>
          </p:cNvPr>
          <p:cNvPicPr>
            <a:picLocks noChangeAspect="1"/>
          </p:cNvPicPr>
          <p:nvPr/>
        </p:nvPicPr>
        <p:blipFill>
          <a:blip r:embed="rId3"/>
          <a:stretch>
            <a:fillRect/>
          </a:stretch>
        </p:blipFill>
        <p:spPr>
          <a:xfrm>
            <a:off x="5356468" y="1596914"/>
            <a:ext cx="5201213" cy="2875965"/>
          </a:xfrm>
          <a:prstGeom prst="rect">
            <a:avLst/>
          </a:prstGeom>
        </p:spPr>
      </p:pic>
      <p:pic>
        <p:nvPicPr>
          <p:cNvPr id="8" name="Picture 7">
            <a:extLst>
              <a:ext uri="{FF2B5EF4-FFF2-40B4-BE49-F238E27FC236}">
                <a16:creationId xmlns:a16="http://schemas.microsoft.com/office/drawing/2014/main" id="{85F04022-1DF5-4333-9B7C-42EC01B40B08}"/>
              </a:ext>
            </a:extLst>
          </p:cNvPr>
          <p:cNvPicPr>
            <a:picLocks noChangeAspect="1"/>
          </p:cNvPicPr>
          <p:nvPr/>
        </p:nvPicPr>
        <p:blipFill>
          <a:blip r:embed="rId4"/>
          <a:stretch>
            <a:fillRect/>
          </a:stretch>
        </p:blipFill>
        <p:spPr>
          <a:xfrm>
            <a:off x="9373493" y="4066691"/>
            <a:ext cx="2697853" cy="2620166"/>
          </a:xfrm>
          <a:prstGeom prst="rect">
            <a:avLst/>
          </a:prstGeom>
        </p:spPr>
      </p:pic>
    </p:spTree>
    <p:extLst>
      <p:ext uri="{BB962C8B-B14F-4D97-AF65-F5344CB8AC3E}">
        <p14:creationId xmlns:p14="http://schemas.microsoft.com/office/powerpoint/2010/main" val="13133098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631F8-29F9-4EA6-82CF-420C1666CF7F}"/>
              </a:ext>
            </a:extLst>
          </p:cNvPr>
          <p:cNvSpPr>
            <a:spLocks noGrp="1"/>
          </p:cNvSpPr>
          <p:nvPr>
            <p:ph type="title"/>
          </p:nvPr>
        </p:nvSpPr>
        <p:spPr>
          <a:xfrm>
            <a:off x="221953" y="486817"/>
            <a:ext cx="4473236" cy="3835997"/>
          </a:xfrm>
        </p:spPr>
        <p:txBody>
          <a:bodyPr>
            <a:normAutofit fontScale="90000"/>
          </a:bodyPr>
          <a:lstStyle/>
          <a:p>
            <a:pPr algn="l"/>
            <a:r>
              <a:rPr lang="en-US" sz="3200" dirty="0">
                <a:latin typeface="Century Gothic" panose="020B0502020202020204" pitchFamily="34" charset="0"/>
              </a:rPr>
              <a:t>Steam turbine controls were updated with the industry premier steam turbine control:  </a:t>
            </a:r>
            <a:br>
              <a:rPr lang="en-US" sz="3200" dirty="0">
                <a:latin typeface="Century Gothic" panose="020B0502020202020204" pitchFamily="34" charset="0"/>
              </a:rPr>
            </a:br>
            <a:br>
              <a:rPr lang="en-US" sz="3200" dirty="0">
                <a:latin typeface="Century Gothic" panose="020B0502020202020204" pitchFamily="34" charset="0"/>
              </a:rPr>
            </a:br>
            <a:r>
              <a:rPr lang="en-US" sz="3200" dirty="0">
                <a:latin typeface="Century Gothic" panose="020B0502020202020204" pitchFamily="34" charset="0"/>
              </a:rPr>
              <a:t>The Woodward 505XT</a:t>
            </a:r>
          </a:p>
        </p:txBody>
      </p:sp>
      <p:pic>
        <p:nvPicPr>
          <p:cNvPr id="5" name="Content Placeholder 4" descr="A sign in a room&#10;&#10;Description automatically generated">
            <a:extLst>
              <a:ext uri="{FF2B5EF4-FFF2-40B4-BE49-F238E27FC236}">
                <a16:creationId xmlns:a16="http://schemas.microsoft.com/office/drawing/2014/main" id="{55C943B0-595B-4220-BADF-3328AB65371B}"/>
              </a:ext>
            </a:extLst>
          </p:cNvPr>
          <p:cNvPicPr>
            <a:picLocks noGrp="1" noChangeAspect="1"/>
          </p:cNvPicPr>
          <p:nvPr>
            <p:ph idx="1"/>
          </p:nvPr>
        </p:nvPicPr>
        <p:blipFill rotWithShape="1">
          <a:blip r:embed="rId3" cstate="hqprint">
            <a:extLst>
              <a:ext uri="{28A0092B-C50C-407E-A947-70E740481C1C}">
                <a14:useLocalDpi xmlns:a14="http://schemas.microsoft.com/office/drawing/2010/main"/>
              </a:ext>
            </a:extLst>
          </a:blip>
          <a:srcRect/>
          <a:stretch/>
        </p:blipFill>
        <p:spPr>
          <a:xfrm rot="5400000">
            <a:off x="3524295" y="1847455"/>
            <a:ext cx="5430275" cy="2359680"/>
          </a:xfrm>
        </p:spPr>
      </p:pic>
      <p:pic>
        <p:nvPicPr>
          <p:cNvPr id="7" name="Picture 6" descr="A sign on the side of a brick building&#10;&#10;Description automatically generated">
            <a:extLst>
              <a:ext uri="{FF2B5EF4-FFF2-40B4-BE49-F238E27FC236}">
                <a16:creationId xmlns:a16="http://schemas.microsoft.com/office/drawing/2014/main" id="{9824EE1E-E2E8-491F-AAC0-2241D2E8388B}"/>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rot="5400000">
            <a:off x="6572863" y="1735261"/>
            <a:ext cx="5441841" cy="2572503"/>
          </a:xfrm>
          <a:prstGeom prst="rect">
            <a:avLst/>
          </a:prstGeom>
        </p:spPr>
      </p:pic>
      <p:sp>
        <p:nvSpPr>
          <p:cNvPr id="9" name="TextBox 8">
            <a:extLst>
              <a:ext uri="{FF2B5EF4-FFF2-40B4-BE49-F238E27FC236}">
                <a16:creationId xmlns:a16="http://schemas.microsoft.com/office/drawing/2014/main" id="{AC53538D-3569-4D0C-91C8-2DB5B4F5193A}"/>
              </a:ext>
            </a:extLst>
          </p:cNvPr>
          <p:cNvSpPr txBox="1"/>
          <p:nvPr/>
        </p:nvSpPr>
        <p:spPr>
          <a:xfrm>
            <a:off x="4993914" y="5742432"/>
            <a:ext cx="2425359" cy="646331"/>
          </a:xfrm>
          <a:prstGeom prst="rect">
            <a:avLst/>
          </a:prstGeom>
          <a:noFill/>
        </p:spPr>
        <p:txBody>
          <a:bodyPr wrap="square" rtlCol="0">
            <a:spAutoFit/>
          </a:bodyPr>
          <a:lstStyle/>
          <a:p>
            <a:r>
              <a:rPr lang="en-US" dirty="0">
                <a:latin typeface="Century Gothic" panose="020B0502020202020204" pitchFamily="34" charset="0"/>
              </a:rPr>
              <a:t>TG  #1 and #2</a:t>
            </a:r>
          </a:p>
          <a:p>
            <a:r>
              <a:rPr lang="en-US" dirty="0">
                <a:latin typeface="Century Gothic" panose="020B0502020202020204" pitchFamily="34" charset="0"/>
              </a:rPr>
              <a:t>(Turbine Generator)</a:t>
            </a:r>
            <a:endParaRPr lang="en-US" dirty="0"/>
          </a:p>
        </p:txBody>
      </p:sp>
      <p:sp>
        <p:nvSpPr>
          <p:cNvPr id="15" name="TextBox 14">
            <a:extLst>
              <a:ext uri="{FF2B5EF4-FFF2-40B4-BE49-F238E27FC236}">
                <a16:creationId xmlns:a16="http://schemas.microsoft.com/office/drawing/2014/main" id="{E8C74F7F-1ECA-4554-9958-C7B2EC7B385B}"/>
              </a:ext>
            </a:extLst>
          </p:cNvPr>
          <p:cNvSpPr txBox="1"/>
          <p:nvPr/>
        </p:nvSpPr>
        <p:spPr>
          <a:xfrm>
            <a:off x="8148079" y="5742432"/>
            <a:ext cx="2510515" cy="923330"/>
          </a:xfrm>
          <a:prstGeom prst="rect">
            <a:avLst/>
          </a:prstGeom>
          <a:noFill/>
        </p:spPr>
        <p:txBody>
          <a:bodyPr wrap="square" rtlCol="0">
            <a:spAutoFit/>
          </a:bodyPr>
          <a:lstStyle/>
          <a:p>
            <a:r>
              <a:rPr lang="en-US" dirty="0">
                <a:latin typeface="Century Gothic" panose="020B0502020202020204" pitchFamily="34" charset="0"/>
              </a:rPr>
              <a:t>TG #3</a:t>
            </a:r>
          </a:p>
          <a:p>
            <a:r>
              <a:rPr lang="en-US" dirty="0">
                <a:latin typeface="Century Gothic" panose="020B0502020202020204" pitchFamily="34" charset="0"/>
              </a:rPr>
              <a:t>(Turbine Generator) </a:t>
            </a:r>
          </a:p>
          <a:p>
            <a:endParaRPr lang="en-US" dirty="0"/>
          </a:p>
        </p:txBody>
      </p:sp>
      <p:sp>
        <p:nvSpPr>
          <p:cNvPr id="11" name="Callout: Bent Line 10">
            <a:extLst>
              <a:ext uri="{FF2B5EF4-FFF2-40B4-BE49-F238E27FC236}">
                <a16:creationId xmlns:a16="http://schemas.microsoft.com/office/drawing/2014/main" id="{94B8F1CB-12A0-49AA-BA9A-E5747842A516}"/>
              </a:ext>
            </a:extLst>
          </p:cNvPr>
          <p:cNvSpPr/>
          <p:nvPr/>
        </p:nvSpPr>
        <p:spPr>
          <a:xfrm>
            <a:off x="10715116" y="954157"/>
            <a:ext cx="1375836" cy="641073"/>
          </a:xfrm>
          <a:prstGeom prst="borderCallout2">
            <a:avLst>
              <a:gd name="adj1" fmla="val 18750"/>
              <a:gd name="adj2" fmla="val -8333"/>
              <a:gd name="adj3" fmla="val 18750"/>
              <a:gd name="adj4" fmla="val -16667"/>
              <a:gd name="adj5" fmla="val 94087"/>
              <a:gd name="adj6" fmla="val -79719"/>
            </a:avLst>
          </a:prstGeom>
          <a:solidFill>
            <a:schemeClr val="bg2">
              <a:lumMod val="75000"/>
              <a:lumOff val="25000"/>
            </a:schemeClr>
          </a:solidFill>
          <a:ln w="444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Century Gothic" panose="020B0502020202020204" pitchFamily="34" charset="0"/>
              </a:rPr>
              <a:t>Woodward 505XT</a:t>
            </a:r>
          </a:p>
        </p:txBody>
      </p:sp>
      <p:pic>
        <p:nvPicPr>
          <p:cNvPr id="16" name="Picture 15">
            <a:extLst>
              <a:ext uri="{FF2B5EF4-FFF2-40B4-BE49-F238E27FC236}">
                <a16:creationId xmlns:a16="http://schemas.microsoft.com/office/drawing/2014/main" id="{4579BBFC-C689-4AD2-901B-75A3CB6BED59}"/>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10928754" y="5631872"/>
            <a:ext cx="1162197" cy="1130644"/>
          </a:xfrm>
          <a:prstGeom prst="rect">
            <a:avLst/>
          </a:prstGeom>
        </p:spPr>
      </p:pic>
      <p:sp>
        <p:nvSpPr>
          <p:cNvPr id="3" name="Rectangle 2">
            <a:extLst>
              <a:ext uri="{FF2B5EF4-FFF2-40B4-BE49-F238E27FC236}">
                <a16:creationId xmlns:a16="http://schemas.microsoft.com/office/drawing/2014/main" id="{70D289BE-4AF7-4F89-801B-5A1EC4E4B96D}"/>
              </a:ext>
            </a:extLst>
          </p:cNvPr>
          <p:cNvSpPr/>
          <p:nvPr/>
        </p:nvSpPr>
        <p:spPr>
          <a:xfrm>
            <a:off x="372717" y="4616857"/>
            <a:ext cx="4098615" cy="1754326"/>
          </a:xfrm>
          <a:prstGeom prst="rect">
            <a:avLst/>
          </a:prstGeom>
        </p:spPr>
        <p:txBody>
          <a:bodyPr wrap="square">
            <a:spAutoFit/>
          </a:bodyPr>
          <a:lstStyle/>
          <a:p>
            <a:pPr marL="285750" indent="-285750">
              <a:buFont typeface="Arial" panose="020B0604020202020204" pitchFamily="34" charset="0"/>
              <a:buChar char="•"/>
            </a:pPr>
            <a:r>
              <a:rPr lang="en-US" dirty="0">
                <a:latin typeface="Century Gothic" panose="020B0502020202020204" pitchFamily="34" charset="0"/>
              </a:rPr>
              <a:t>TG#3 installed and commissioned in 2019</a:t>
            </a:r>
          </a:p>
          <a:p>
            <a:pPr marL="285750" indent="-285750">
              <a:buFont typeface="Arial" panose="020B0604020202020204" pitchFamily="34" charset="0"/>
              <a:buChar char="•"/>
            </a:pPr>
            <a:r>
              <a:rPr lang="en-US" dirty="0">
                <a:latin typeface="Century Gothic" panose="020B0502020202020204" pitchFamily="34" charset="0"/>
              </a:rPr>
              <a:t>TG#1 and TG#2 partially installed in 2019 – installation and commissioning completed in 2020</a:t>
            </a:r>
            <a:endParaRPr lang="en-US" dirty="0"/>
          </a:p>
        </p:txBody>
      </p:sp>
    </p:spTree>
    <p:extLst>
      <p:ext uri="{BB962C8B-B14F-4D97-AF65-F5344CB8AC3E}">
        <p14:creationId xmlns:p14="http://schemas.microsoft.com/office/powerpoint/2010/main" val="27461482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DA6D4-3791-440F-A284-79ED71E55738}"/>
              </a:ext>
            </a:extLst>
          </p:cNvPr>
          <p:cNvSpPr>
            <a:spLocks noGrp="1"/>
          </p:cNvSpPr>
          <p:nvPr>
            <p:ph type="title"/>
          </p:nvPr>
        </p:nvSpPr>
        <p:spPr>
          <a:xfrm>
            <a:off x="834012" y="1115568"/>
            <a:ext cx="3664639" cy="4626864"/>
          </a:xfrm>
        </p:spPr>
        <p:txBody>
          <a:bodyPr>
            <a:normAutofit/>
          </a:bodyPr>
          <a:lstStyle/>
          <a:p>
            <a:pPr algn="l"/>
            <a:r>
              <a:rPr lang="en-US" sz="3200" dirty="0">
                <a:latin typeface="Century Gothic" panose="020B0502020202020204" pitchFamily="34" charset="0"/>
              </a:rPr>
              <a:t>Turbines were updated with superb accuracy and resolution:</a:t>
            </a:r>
            <a:br>
              <a:rPr lang="en-US" sz="3200" dirty="0">
                <a:latin typeface="Century Gothic" panose="020B0502020202020204" pitchFamily="34" charset="0"/>
              </a:rPr>
            </a:br>
            <a:br>
              <a:rPr lang="en-US" sz="3200" dirty="0">
                <a:latin typeface="Century Gothic" panose="020B0502020202020204" pitchFamily="34" charset="0"/>
              </a:rPr>
            </a:br>
            <a:r>
              <a:rPr lang="en-US" sz="3200" dirty="0">
                <a:latin typeface="Century Gothic" panose="020B0502020202020204" pitchFamily="34" charset="0"/>
              </a:rPr>
              <a:t>The Woodward </a:t>
            </a:r>
            <a:r>
              <a:rPr lang="en-US" sz="3600" dirty="0" err="1">
                <a:latin typeface="Century Gothic" panose="020B0502020202020204" pitchFamily="34" charset="0"/>
              </a:rPr>
              <a:t>Varistroke</a:t>
            </a:r>
            <a:r>
              <a:rPr lang="en-US" sz="3600" baseline="30000" dirty="0" err="1">
                <a:effectLst/>
                <a:latin typeface="Century Gothic" panose="020B0502020202020204" pitchFamily="34" charset="0"/>
              </a:rPr>
              <a:t>TM</a:t>
            </a:r>
            <a:r>
              <a:rPr lang="en-US" sz="3200" baseline="30000" dirty="0">
                <a:effectLst/>
                <a:latin typeface="Century Gothic" panose="020B0502020202020204" pitchFamily="34" charset="0"/>
              </a:rPr>
              <a:t> </a:t>
            </a:r>
            <a:r>
              <a:rPr lang="en-US" sz="3200" dirty="0">
                <a:latin typeface="Century Gothic" panose="020B0502020202020204" pitchFamily="34" charset="0"/>
              </a:rPr>
              <a:t>Actuator</a:t>
            </a:r>
          </a:p>
        </p:txBody>
      </p:sp>
      <p:pic>
        <p:nvPicPr>
          <p:cNvPr id="5" name="Content Placeholder 4" descr="A picture containing indoor, sitting, table, small&#10;&#10;Description automatically generated">
            <a:extLst>
              <a:ext uri="{FF2B5EF4-FFF2-40B4-BE49-F238E27FC236}">
                <a16:creationId xmlns:a16="http://schemas.microsoft.com/office/drawing/2014/main" id="{B5342B44-BC83-43D4-9FF1-12E8FD31C169}"/>
              </a:ext>
            </a:extLst>
          </p:cNvPr>
          <p:cNvPicPr>
            <a:picLocks noGrp="1" noChangeAspect="1"/>
          </p:cNvPicPr>
          <p:nvPr>
            <p:ph idx="1"/>
          </p:nvPr>
        </p:nvPicPr>
        <p:blipFill rotWithShape="1">
          <a:blip r:embed="rId3" cstate="hqprint">
            <a:extLst>
              <a:ext uri="{28A0092B-C50C-407E-A947-70E740481C1C}">
                <a14:useLocalDpi xmlns:a14="http://schemas.microsoft.com/office/drawing/2010/main"/>
              </a:ext>
            </a:extLst>
          </a:blip>
          <a:srcRect/>
          <a:stretch/>
        </p:blipFill>
        <p:spPr>
          <a:xfrm>
            <a:off x="4987581" y="457200"/>
            <a:ext cx="3487599" cy="2798073"/>
          </a:xfrm>
        </p:spPr>
      </p:pic>
      <p:pic>
        <p:nvPicPr>
          <p:cNvPr id="6" name="Picture 5">
            <a:extLst>
              <a:ext uri="{FF2B5EF4-FFF2-40B4-BE49-F238E27FC236}">
                <a16:creationId xmlns:a16="http://schemas.microsoft.com/office/drawing/2014/main" id="{E4B4422A-4C57-4348-B625-68735D1D4A8A}"/>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8711769" y="588819"/>
            <a:ext cx="2646218" cy="2202873"/>
          </a:xfrm>
          <a:prstGeom prst="rect">
            <a:avLst/>
          </a:prstGeom>
        </p:spPr>
      </p:pic>
      <p:pic>
        <p:nvPicPr>
          <p:cNvPr id="7" name="Picture 6">
            <a:extLst>
              <a:ext uri="{FF2B5EF4-FFF2-40B4-BE49-F238E27FC236}">
                <a16:creationId xmlns:a16="http://schemas.microsoft.com/office/drawing/2014/main" id="{12D62FEE-DA1D-4A80-A4FA-C82B6FA0F037}"/>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6377876" y="3602727"/>
            <a:ext cx="3569688" cy="2798074"/>
          </a:xfrm>
          <a:prstGeom prst="rect">
            <a:avLst/>
          </a:prstGeom>
        </p:spPr>
      </p:pic>
      <p:pic>
        <p:nvPicPr>
          <p:cNvPr id="11" name="Picture 10">
            <a:extLst>
              <a:ext uri="{FF2B5EF4-FFF2-40B4-BE49-F238E27FC236}">
                <a16:creationId xmlns:a16="http://schemas.microsoft.com/office/drawing/2014/main" id="{623BCA42-A8C7-4D30-9D3F-4A5B814A8CE3}"/>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10977949" y="5624945"/>
            <a:ext cx="1093397" cy="1061912"/>
          </a:xfrm>
          <a:prstGeom prst="rect">
            <a:avLst/>
          </a:prstGeom>
        </p:spPr>
      </p:pic>
    </p:spTree>
    <p:extLst>
      <p:ext uri="{BB962C8B-B14F-4D97-AF65-F5344CB8AC3E}">
        <p14:creationId xmlns:p14="http://schemas.microsoft.com/office/powerpoint/2010/main" val="7882327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88A93-9192-4B76-BE29-2B5FF4CE0CDB}"/>
              </a:ext>
            </a:extLst>
          </p:cNvPr>
          <p:cNvSpPr>
            <a:spLocks noGrp="1"/>
          </p:cNvSpPr>
          <p:nvPr>
            <p:ph type="title"/>
          </p:nvPr>
        </p:nvSpPr>
        <p:spPr>
          <a:xfrm>
            <a:off x="583495" y="121657"/>
            <a:ext cx="3487616" cy="4626864"/>
          </a:xfrm>
        </p:spPr>
        <p:txBody>
          <a:bodyPr>
            <a:normAutofit/>
          </a:bodyPr>
          <a:lstStyle/>
          <a:p>
            <a:pPr algn="l"/>
            <a:r>
              <a:rPr lang="en-US" sz="3200" dirty="0">
                <a:latin typeface="Century Gothic" panose="020B0502020202020204" pitchFamily="34" charset="0"/>
              </a:rPr>
              <a:t>Various junction boxes and cabinets were installed to protect wiring and provide easy access  </a:t>
            </a:r>
          </a:p>
        </p:txBody>
      </p:sp>
      <p:pic>
        <p:nvPicPr>
          <p:cNvPr id="5" name="Content Placeholder 4" descr="&#10;&#10;Description automatically generated">
            <a:extLst>
              <a:ext uri="{FF2B5EF4-FFF2-40B4-BE49-F238E27FC236}">
                <a16:creationId xmlns:a16="http://schemas.microsoft.com/office/drawing/2014/main" id="{364C2638-46BD-4B99-B6CF-DB926AEEAB8A}"/>
              </a:ext>
            </a:extLst>
          </p:cNvPr>
          <p:cNvPicPr>
            <a:picLocks noGrp="1" noChangeAspect="1"/>
          </p:cNvPicPr>
          <p:nvPr>
            <p:ph idx="1"/>
          </p:nvPr>
        </p:nvPicPr>
        <p:blipFill rotWithShape="1">
          <a:blip r:embed="rId3" cstate="hqprint">
            <a:extLst>
              <a:ext uri="{28A0092B-C50C-407E-A947-70E740481C1C}">
                <a14:useLocalDpi xmlns:a14="http://schemas.microsoft.com/office/drawing/2010/main"/>
              </a:ext>
            </a:extLst>
          </a:blip>
          <a:stretch/>
        </p:blipFill>
        <p:spPr>
          <a:xfrm>
            <a:off x="5715779" y="3210170"/>
            <a:ext cx="750916" cy="1102822"/>
          </a:xfrm>
        </p:spPr>
      </p:pic>
      <p:pic>
        <p:nvPicPr>
          <p:cNvPr id="7" name="Picture 6" descr="A picture containing building, indoor, truck, sitting&#10;&#10;Description automatically generated">
            <a:extLst>
              <a:ext uri="{FF2B5EF4-FFF2-40B4-BE49-F238E27FC236}">
                <a16:creationId xmlns:a16="http://schemas.microsoft.com/office/drawing/2014/main" id="{055CFBD1-C382-4648-8FA3-37A03C46508A}"/>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rot="5400000">
            <a:off x="4669018" y="1124078"/>
            <a:ext cx="4022038" cy="2622022"/>
          </a:xfrm>
          <a:prstGeom prst="rect">
            <a:avLst/>
          </a:prstGeom>
        </p:spPr>
      </p:pic>
      <p:pic>
        <p:nvPicPr>
          <p:cNvPr id="9" name="Picture 8">
            <a:extLst>
              <a:ext uri="{FF2B5EF4-FFF2-40B4-BE49-F238E27FC236}">
                <a16:creationId xmlns:a16="http://schemas.microsoft.com/office/drawing/2014/main" id="{4814593A-D379-43C6-968A-8516B27CEF5C}"/>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8354987" y="516315"/>
            <a:ext cx="3707833" cy="844550"/>
          </a:xfrm>
          <a:prstGeom prst="rect">
            <a:avLst/>
          </a:prstGeom>
        </p:spPr>
      </p:pic>
      <p:cxnSp>
        <p:nvCxnSpPr>
          <p:cNvPr id="14" name="Straight Connector 13">
            <a:extLst>
              <a:ext uri="{FF2B5EF4-FFF2-40B4-BE49-F238E27FC236}">
                <a16:creationId xmlns:a16="http://schemas.microsoft.com/office/drawing/2014/main" id="{6927C1BE-45E2-440F-8EED-A4FAF28F8799}"/>
              </a:ext>
            </a:extLst>
          </p:cNvPr>
          <p:cNvCxnSpPr>
            <a:cxnSpLocks/>
            <a:endCxn id="9" idx="1"/>
          </p:cNvCxnSpPr>
          <p:nvPr/>
        </p:nvCxnSpPr>
        <p:spPr>
          <a:xfrm flipV="1">
            <a:off x="7499350" y="938590"/>
            <a:ext cx="855637" cy="1664912"/>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4C1784F7-EC57-4D64-8741-334CA8BF59F8}"/>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8300028" y="1579372"/>
            <a:ext cx="3447208" cy="4900940"/>
          </a:xfrm>
          <a:prstGeom prst="rect">
            <a:avLst/>
          </a:prstGeom>
        </p:spPr>
      </p:pic>
      <p:pic>
        <p:nvPicPr>
          <p:cNvPr id="25" name="Picture 24" descr="A picture containing indoor, cabinet, window, sitting&#10;&#10;Description automatically generated">
            <a:extLst>
              <a:ext uri="{FF2B5EF4-FFF2-40B4-BE49-F238E27FC236}">
                <a16:creationId xmlns:a16="http://schemas.microsoft.com/office/drawing/2014/main" id="{3E667E6B-C7AD-4E8B-BF06-1852224D8472}"/>
              </a:ext>
            </a:extLst>
          </p:cNvPr>
          <p:cNvPicPr>
            <a:picLocks noChangeAspect="1"/>
          </p:cNvPicPr>
          <p:nvPr/>
        </p:nvPicPr>
        <p:blipFill rotWithShape="1">
          <a:blip r:embed="rId7" cstate="hqprint">
            <a:extLst>
              <a:ext uri="{28A0092B-C50C-407E-A947-70E740481C1C}">
                <a14:useLocalDpi xmlns:a14="http://schemas.microsoft.com/office/drawing/2010/main"/>
              </a:ext>
            </a:extLst>
          </a:blip>
          <a:srcRect/>
          <a:stretch/>
        </p:blipFill>
        <p:spPr>
          <a:xfrm rot="5400000">
            <a:off x="4944525" y="5060279"/>
            <a:ext cx="2032551" cy="1183549"/>
          </a:xfrm>
          <a:prstGeom prst="rect">
            <a:avLst/>
          </a:prstGeom>
        </p:spPr>
      </p:pic>
      <p:pic>
        <p:nvPicPr>
          <p:cNvPr id="26" name="Picture 25">
            <a:extLst>
              <a:ext uri="{FF2B5EF4-FFF2-40B4-BE49-F238E27FC236}">
                <a16:creationId xmlns:a16="http://schemas.microsoft.com/office/drawing/2014/main" id="{5960CEF7-50D5-4FAF-B647-292EE3696B7E}"/>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13340" y="5313217"/>
            <a:ext cx="1540703" cy="1496337"/>
          </a:xfrm>
          <a:prstGeom prst="rect">
            <a:avLst/>
          </a:prstGeom>
        </p:spPr>
      </p:pic>
    </p:spTree>
    <p:extLst>
      <p:ext uri="{BB962C8B-B14F-4D97-AF65-F5344CB8AC3E}">
        <p14:creationId xmlns:p14="http://schemas.microsoft.com/office/powerpoint/2010/main" val="9900571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EE61E-A5C0-4910-B47D-C279E8697073}"/>
              </a:ext>
            </a:extLst>
          </p:cNvPr>
          <p:cNvSpPr>
            <a:spLocks noGrp="1"/>
          </p:cNvSpPr>
          <p:nvPr>
            <p:ph type="title"/>
          </p:nvPr>
        </p:nvSpPr>
        <p:spPr>
          <a:xfrm>
            <a:off x="913795" y="609600"/>
            <a:ext cx="10353762" cy="1644650"/>
          </a:xfrm>
        </p:spPr>
        <p:txBody>
          <a:bodyPr>
            <a:normAutofit/>
          </a:bodyPr>
          <a:lstStyle/>
          <a:p>
            <a:r>
              <a:rPr lang="en-US" dirty="0">
                <a:latin typeface="Century Gothic" panose="020B0502020202020204" pitchFamily="34" charset="0"/>
              </a:rPr>
              <a:t>Status of the Mayo Clinic Franklin Heating Station Main Office</a:t>
            </a:r>
          </a:p>
        </p:txBody>
      </p:sp>
      <p:sp>
        <p:nvSpPr>
          <p:cNvPr id="3" name="Content Placeholder 2">
            <a:extLst>
              <a:ext uri="{FF2B5EF4-FFF2-40B4-BE49-F238E27FC236}">
                <a16:creationId xmlns:a16="http://schemas.microsoft.com/office/drawing/2014/main" id="{28578D13-32B8-4E36-A946-1177931F89C9}"/>
              </a:ext>
            </a:extLst>
          </p:cNvPr>
          <p:cNvSpPr>
            <a:spLocks noGrp="1"/>
          </p:cNvSpPr>
          <p:nvPr>
            <p:ph idx="1"/>
          </p:nvPr>
        </p:nvSpPr>
        <p:spPr>
          <a:xfrm>
            <a:off x="373682" y="2254250"/>
            <a:ext cx="10353762" cy="3550013"/>
          </a:xfrm>
        </p:spPr>
        <p:txBody>
          <a:bodyPr>
            <a:normAutofit fontScale="92500" lnSpcReduction="20000"/>
          </a:bodyPr>
          <a:lstStyle/>
          <a:p>
            <a:pPr marL="36900" indent="0">
              <a:buNone/>
            </a:pPr>
            <a:r>
              <a:rPr lang="en-US" sz="2400" dirty="0">
                <a:effectLst/>
              </a:rPr>
              <a:t>Even though the plant produces electricity, their primary goal is to provide 10 psi of steam to the hospital. The continuous supply of 10 psi steam is critical to the heating and sterilization processes of the hospital. The 10 psi steam header is fed from three sources - the exhaust of TG#3, the extraction steam from TG#1, and the extraction steam from TG#2. The 10 psi header pressure is controlled by a complex cascade PID loop programed by Peaker Services into the Woodward 505XT.  </a:t>
            </a:r>
          </a:p>
          <a:p>
            <a:pPr marL="36900" indent="0">
              <a:buNone/>
            </a:pPr>
            <a:endParaRPr lang="en-US" sz="600" dirty="0">
              <a:effectLst/>
            </a:endParaRPr>
          </a:p>
          <a:p>
            <a:pPr marL="36900" indent="0">
              <a:buNone/>
            </a:pPr>
            <a:r>
              <a:rPr lang="en-US" sz="2400" b="1" dirty="0">
                <a:effectLst/>
              </a:rPr>
              <a:t>Final Result:</a:t>
            </a:r>
          </a:p>
          <a:p>
            <a:pPr marL="36900" indent="0">
              <a:buNone/>
            </a:pPr>
            <a:r>
              <a:rPr lang="en-US" sz="2400" dirty="0">
                <a:effectLst/>
              </a:rPr>
              <a:t>At the Mayo Clinic Hospital, this heating/disinfecting steam is critical.  Since the commissioning of all three turbines, the  hospital has enjoyed power generation, and  a continuous supply of well maintained 10 psi steam.</a:t>
            </a:r>
          </a:p>
        </p:txBody>
      </p:sp>
      <p:pic>
        <p:nvPicPr>
          <p:cNvPr id="4" name="Picture 3">
            <a:extLst>
              <a:ext uri="{FF2B5EF4-FFF2-40B4-BE49-F238E27FC236}">
                <a16:creationId xmlns:a16="http://schemas.microsoft.com/office/drawing/2014/main" id="{9A29A1B4-D0B2-4178-8A84-E3ABF69D3D31}"/>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10210800" y="4879887"/>
            <a:ext cx="1860546" cy="1806970"/>
          </a:xfrm>
          <a:prstGeom prst="rect">
            <a:avLst/>
          </a:prstGeom>
        </p:spPr>
      </p:pic>
    </p:spTree>
    <p:extLst>
      <p:ext uri="{BB962C8B-B14F-4D97-AF65-F5344CB8AC3E}">
        <p14:creationId xmlns:p14="http://schemas.microsoft.com/office/powerpoint/2010/main" val="33340339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id="{846119F1-B691-4FCB-87AB-3C2123F87437}"/>
              </a:ext>
            </a:extLst>
          </p:cNvPr>
          <p:cNvGraphicFramePr>
            <a:graphicFrameLocks noGrp="1"/>
          </p:cNvGraphicFramePr>
          <p:nvPr>
            <p:ph idx="1"/>
            <p:extLst>
              <p:ext uri="{D42A27DB-BD31-4B8C-83A1-F6EECF244321}">
                <p14:modId xmlns:p14="http://schemas.microsoft.com/office/powerpoint/2010/main" val="2893808642"/>
              </p:ext>
            </p:extLst>
          </p:nvPr>
        </p:nvGraphicFramePr>
        <p:xfrm>
          <a:off x="4958257" y="858638"/>
          <a:ext cx="6309300" cy="47184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D91EE61E-A5C0-4910-B47D-C279E8697073}"/>
              </a:ext>
            </a:extLst>
          </p:cNvPr>
          <p:cNvSpPr>
            <a:spLocks noGrp="1"/>
          </p:cNvSpPr>
          <p:nvPr>
            <p:ph type="title"/>
          </p:nvPr>
        </p:nvSpPr>
        <p:spPr>
          <a:xfrm>
            <a:off x="621672" y="292099"/>
            <a:ext cx="3227057" cy="3441701"/>
          </a:xfrm>
        </p:spPr>
        <p:txBody>
          <a:bodyPr>
            <a:normAutofit/>
          </a:bodyPr>
          <a:lstStyle/>
          <a:p>
            <a:r>
              <a:rPr lang="en-US" dirty="0">
                <a:latin typeface="Century Gothic" panose="020B0502020202020204" pitchFamily="34" charset="0"/>
              </a:rPr>
              <a:t>Powering the Mayo Clinic</a:t>
            </a:r>
          </a:p>
        </p:txBody>
      </p:sp>
      <p:pic>
        <p:nvPicPr>
          <p:cNvPr id="4" name="Picture 3">
            <a:extLst>
              <a:ext uri="{FF2B5EF4-FFF2-40B4-BE49-F238E27FC236}">
                <a16:creationId xmlns:a16="http://schemas.microsoft.com/office/drawing/2014/main" id="{1C169E81-DBEC-44F2-9958-C0ABECF8AA40}"/>
              </a:ext>
            </a:extLst>
          </p:cNvPr>
          <p:cNvPicPr>
            <a:picLocks noChangeAspect="1"/>
          </p:cNvPicPr>
          <p:nvPr/>
        </p:nvPicPr>
        <p:blipFill>
          <a:blip r:embed="rId8"/>
          <a:stretch>
            <a:fillRect/>
          </a:stretch>
        </p:blipFill>
        <p:spPr>
          <a:xfrm>
            <a:off x="503313" y="3087686"/>
            <a:ext cx="1836024" cy="1778001"/>
          </a:xfrm>
          <a:prstGeom prst="rect">
            <a:avLst/>
          </a:prstGeom>
        </p:spPr>
      </p:pic>
      <p:pic>
        <p:nvPicPr>
          <p:cNvPr id="6" name="Picture 5">
            <a:extLst>
              <a:ext uri="{FF2B5EF4-FFF2-40B4-BE49-F238E27FC236}">
                <a16:creationId xmlns:a16="http://schemas.microsoft.com/office/drawing/2014/main" id="{8CD56A50-DF4A-436B-ABE9-AEA3A389BE4A}"/>
              </a:ext>
            </a:extLst>
          </p:cNvPr>
          <p:cNvPicPr>
            <a:picLocks noChangeAspect="1"/>
          </p:cNvPicPr>
          <p:nvPr/>
        </p:nvPicPr>
        <p:blipFill>
          <a:blip r:embed="rId9"/>
          <a:stretch>
            <a:fillRect/>
          </a:stretch>
        </p:blipFill>
        <p:spPr>
          <a:xfrm>
            <a:off x="1718670" y="5257493"/>
            <a:ext cx="3407959" cy="1426588"/>
          </a:xfrm>
          <a:prstGeom prst="rect">
            <a:avLst/>
          </a:prstGeom>
        </p:spPr>
      </p:pic>
    </p:spTree>
    <p:extLst>
      <p:ext uri="{BB962C8B-B14F-4D97-AF65-F5344CB8AC3E}">
        <p14:creationId xmlns:p14="http://schemas.microsoft.com/office/powerpoint/2010/main" val="47073072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27BD4C1-B6B1-4715-ABF9-E660A51A4EA0}">
  <ds:schemaRefs>
    <ds:schemaRef ds:uri="http://schemas.microsoft.com/sharepoint/v3/contenttype/forms"/>
  </ds:schemaRefs>
</ds:datastoreItem>
</file>

<file path=customXml/itemProps2.xml><?xml version="1.0" encoding="utf-8"?>
<ds:datastoreItem xmlns:ds="http://schemas.openxmlformats.org/officeDocument/2006/customXml" ds:itemID="{8D289AE2-D2AE-49D1-AFAC-3A79F6794255}">
  <ds:schemaRefs>
    <ds:schemaRef ds:uri="16c05727-aa75-4e4a-9b5f-8a80a1165891"/>
    <ds:schemaRef ds:uri="http://schemas.microsoft.com/office/2006/documentManagement/types"/>
    <ds:schemaRef ds:uri="http://schemas.microsoft.com/office/infopath/2007/PartnerControls"/>
    <ds:schemaRef ds:uri="http://purl.org/dc/dcmitype/"/>
    <ds:schemaRef ds:uri="71af3243-3dd4-4a8d-8c0d-dd76da1f02a5"/>
    <ds:schemaRef ds:uri="http://www.w3.org/XML/1998/namespace"/>
    <ds:schemaRef ds:uri="http://schemas.microsoft.com/office/2006/metadata/properties"/>
    <ds:schemaRef ds:uri="http://schemas.openxmlformats.org/package/2006/metadata/core-properties"/>
    <ds:schemaRef ds:uri="http://purl.org/dc/terms/"/>
    <ds:schemaRef ds:uri="http://purl.org/dc/elements/1.1/"/>
  </ds:schemaRefs>
</ds:datastoreItem>
</file>

<file path=customXml/itemProps3.xml><?xml version="1.0" encoding="utf-8"?>
<ds:datastoreItem xmlns:ds="http://schemas.openxmlformats.org/officeDocument/2006/customXml" ds:itemID="{41E7CA09-9778-4414-AE97-8064B12DA3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446</Words>
  <Application>Microsoft Office PowerPoint</Application>
  <PresentationFormat>Widescreen</PresentationFormat>
  <Paragraphs>31</Paragraphs>
  <Slides>8</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8</vt:i4>
      </vt:variant>
    </vt:vector>
  </HeadingPairs>
  <TitlesOfParts>
    <vt:vector size="17" baseType="lpstr">
      <vt:lpstr>Arial</vt:lpstr>
      <vt:lpstr>Calibri</vt:lpstr>
      <vt:lpstr>Calibri Light</vt:lpstr>
      <vt:lpstr>Calisto MT</vt:lpstr>
      <vt:lpstr>Century Gothic</vt:lpstr>
      <vt:lpstr>MicrogrammaDMedExt</vt:lpstr>
      <vt:lpstr>Wingdings 2</vt:lpstr>
      <vt:lpstr>Slate</vt:lpstr>
      <vt:lpstr>Office Theme</vt:lpstr>
      <vt:lpstr>Peaker Services Inc. Turbine Controls</vt:lpstr>
      <vt:lpstr>In 2019, the power plant for the world renown Mayo Clinic Hospital in Rochester, MN needed to upgrade their outdated controls. They turned to Peaker Services, Inc. for the system integration of the state of the art Woodward Turbine Controls</vt:lpstr>
      <vt:lpstr>System Integration Activity</vt:lpstr>
      <vt:lpstr>Steam turbine controls were updated with the industry premier steam turbine control:    The Woodward 505XT</vt:lpstr>
      <vt:lpstr>Turbines were updated with superb accuracy and resolution:  The Woodward VaristrokeTM Actuator</vt:lpstr>
      <vt:lpstr>Various junction boxes and cabinets were installed to protect wiring and provide easy access  </vt:lpstr>
      <vt:lpstr>Status of the Mayo Clinic Franklin Heating Station Main Office</vt:lpstr>
      <vt:lpstr>Powering the Mayo Clinic</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2020-05-12T17:57:03Z</dcterms:created>
  <dcterms:modified xsi:type="dcterms:W3CDTF">2024-07-01T14:23:50Z</dcterms:modified>
</cp:coreProperties>
</file>